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comments/modernComment_100_8F775D80.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8">
  <p:sldMasterIdLst>
    <p:sldMasterId id="2147483705" r:id="rId4"/>
  </p:sldMasterIdLst>
  <p:sldIdLst>
    <p:sldId id="260" r:id="rId5"/>
    <p:sldId id="256" r:id="rId6"/>
    <p:sldId id="259" r:id="rId7"/>
    <p:sldId id="262" r:id="rId8"/>
    <p:sldId id="261" r:id="rId9"/>
    <p:sldId id="263" r:id="rId10"/>
    <p:sldId id="264" r:id="rId11"/>
    <p:sldId id="265" r:id="rId12"/>
    <p:sldId id="274" r:id="rId13"/>
    <p:sldId id="267" r:id="rId14"/>
    <p:sldId id="266" r:id="rId15"/>
    <p:sldId id="268" r:id="rId16"/>
    <p:sldId id="269" r:id="rId17"/>
    <p:sldId id="271" r:id="rId18"/>
    <p:sldId id="273" r:id="rId19"/>
    <p:sldId id="270" r:id="rId20"/>
    <p:sldId id="27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BABC000-4409-0F20-1052-425F28998A8D}" name="Michelle Pedrazas" initials="MP" userId="S::MPedrazas@intera.com::b1f0ad8e-2d96-43aa-836e-b1000beadbd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9436B"/>
    <a:srgbClr val="0D436B"/>
    <a:srgbClr val="5F8083"/>
    <a:srgbClr val="83AFB4"/>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65" autoAdjust="0"/>
    <p:restoredTop sz="94660"/>
  </p:normalViewPr>
  <p:slideViewPr>
    <p:cSldViewPr snapToGrid="0">
      <p:cViewPr>
        <p:scale>
          <a:sx n="70" d="100"/>
          <a:sy n="70" d="100"/>
        </p:scale>
        <p:origin x="950" y="35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omments/modernComment_100_8F775D80.xml><?xml version="1.0" encoding="utf-8"?>
<p188:cmLst xmlns:a="http://schemas.openxmlformats.org/drawingml/2006/main" xmlns:r="http://schemas.openxmlformats.org/officeDocument/2006/relationships" xmlns:p188="http://schemas.microsoft.com/office/powerpoint/2018/8/main">
  <p188:cm id="{7A968370-FA5D-4C29-B0C7-9FB661D44C54}" authorId="{9BABC000-4409-0F20-1052-425F28998A8D}" created="2024-02-12T18:45:26.119">
    <ac:txMkLst xmlns:ac="http://schemas.microsoft.com/office/drawing/2013/main/command">
      <pc:docMk xmlns:pc="http://schemas.microsoft.com/office/powerpoint/2013/main/command"/>
      <pc:sldMk xmlns:pc="http://schemas.microsoft.com/office/powerpoint/2013/main/command" cId="2406964608" sldId="256"/>
      <ac:spMk id="2" creationId="{E4C0799D-2C5C-BC81-0A69-4E60B2DF318E}"/>
      <ac:txMk cp="0" len="37">
        <ac:context len="38" hash="2530696533"/>
      </ac:txMk>
    </ac:txMkLst>
    <p188:pos x="7914785" y="303061"/>
    <p188:txBody>
      <a:bodyPr/>
      <a:lstStyle/>
      <a:p>
        <a:r>
          <a:rPr lang="en-US"/>
          <a:t>Better subtitle needed.</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28448C-4D25-4A90-BE37-5CC7A4FAF915}" type="doc">
      <dgm:prSet loTypeId="urn:microsoft.com/office/officeart/2005/8/layout/hProcess11" loCatId="process" qsTypeId="urn:microsoft.com/office/officeart/2005/8/quickstyle/simple1" qsCatId="simple" csTypeId="urn:microsoft.com/office/officeart/2005/8/colors/accent1_2" csCatId="accent1" phldr="1"/>
      <dgm:spPr/>
    </dgm:pt>
    <dgm:pt modelId="{36237B89-2DD4-42B5-946F-68A25CCEBD2B}">
      <dgm:prSet phldrT="[Text]" custT="1"/>
      <dgm:spPr/>
      <dgm:t>
        <a:bodyPr/>
        <a:lstStyle/>
        <a:p>
          <a:r>
            <a:rPr lang="en-US" sz="1300" b="1" dirty="0">
              <a:latin typeface="Arial" panose="020B0604020202020204" pitchFamily="34" charset="0"/>
              <a:cs typeface="Arial" panose="020B0604020202020204" pitchFamily="34" charset="0"/>
            </a:rPr>
            <a:t>Calibration Period</a:t>
          </a:r>
        </a:p>
      </dgm:t>
    </dgm:pt>
    <dgm:pt modelId="{F2B51FBC-22A2-41C4-828A-F895AE78135C}" type="parTrans" cxnId="{25116A25-C00E-4DBC-A62C-DF842F6AE1E5}">
      <dgm:prSet/>
      <dgm:spPr/>
      <dgm:t>
        <a:bodyPr/>
        <a:lstStyle/>
        <a:p>
          <a:endParaRPr lang="en-US"/>
        </a:p>
      </dgm:t>
    </dgm:pt>
    <dgm:pt modelId="{AECBD7DD-1EB0-41DC-A967-793CF75A34AC}" type="sibTrans" cxnId="{25116A25-C00E-4DBC-A62C-DF842F6AE1E5}">
      <dgm:prSet/>
      <dgm:spPr/>
      <dgm:t>
        <a:bodyPr/>
        <a:lstStyle/>
        <a:p>
          <a:endParaRPr lang="en-US"/>
        </a:p>
      </dgm:t>
    </dgm:pt>
    <dgm:pt modelId="{842A79C9-681C-4CE9-B917-536AF10A0D4A}">
      <dgm:prSet phldrT="[Text]" custT="1"/>
      <dgm:spPr/>
      <dgm:t>
        <a:bodyPr/>
        <a:lstStyle/>
        <a:p>
          <a:r>
            <a:rPr lang="en-US" sz="1200" b="1" dirty="0">
              <a:latin typeface="Arial" panose="020B0604020202020204" pitchFamily="34" charset="0"/>
              <a:cs typeface="Arial" panose="020B0604020202020204" pitchFamily="34" charset="0"/>
            </a:rPr>
            <a:t>Post-calibration Period</a:t>
          </a:r>
        </a:p>
      </dgm:t>
    </dgm:pt>
    <dgm:pt modelId="{ACCE5179-84B9-49DB-9CFB-3E23CFE9BACF}" type="parTrans" cxnId="{B0B6B486-C99A-40AB-9F4A-1AE178EBAE11}">
      <dgm:prSet/>
      <dgm:spPr/>
      <dgm:t>
        <a:bodyPr/>
        <a:lstStyle/>
        <a:p>
          <a:endParaRPr lang="en-US"/>
        </a:p>
      </dgm:t>
    </dgm:pt>
    <dgm:pt modelId="{753EFCDB-AC1D-460D-9B90-8922E81D0C66}" type="sibTrans" cxnId="{B0B6B486-C99A-40AB-9F4A-1AE178EBAE11}">
      <dgm:prSet/>
      <dgm:spPr/>
      <dgm:t>
        <a:bodyPr/>
        <a:lstStyle/>
        <a:p>
          <a:endParaRPr lang="en-US"/>
        </a:p>
      </dgm:t>
    </dgm:pt>
    <dgm:pt modelId="{BF9912A5-629E-4B8A-BA2B-B345BB09546C}">
      <dgm:prSet phldrT="[Text]" custT="1"/>
      <dgm:spPr/>
      <dgm:t>
        <a:bodyPr/>
        <a:lstStyle/>
        <a:p>
          <a:r>
            <a:rPr lang="en-US" sz="1200" b="1" dirty="0">
              <a:latin typeface="Arial" panose="020B0604020202020204" pitchFamily="34" charset="0"/>
              <a:cs typeface="Arial" panose="020B0604020202020204" pitchFamily="34" charset="0"/>
            </a:rPr>
            <a:t>Rebound Study Period</a:t>
          </a:r>
        </a:p>
      </dgm:t>
    </dgm:pt>
    <dgm:pt modelId="{78C393CB-848B-40F7-B0E3-82E929CB3B6C}" type="parTrans" cxnId="{995FC82F-582F-4EDF-A1F9-E43EC22B7AEE}">
      <dgm:prSet/>
      <dgm:spPr/>
      <dgm:t>
        <a:bodyPr/>
        <a:lstStyle/>
        <a:p>
          <a:endParaRPr lang="en-US"/>
        </a:p>
      </dgm:t>
    </dgm:pt>
    <dgm:pt modelId="{FFAFEB7B-6100-46C1-9ED9-06D2E404D0AE}" type="sibTrans" cxnId="{995FC82F-582F-4EDF-A1F9-E43EC22B7AEE}">
      <dgm:prSet/>
      <dgm:spPr/>
      <dgm:t>
        <a:bodyPr/>
        <a:lstStyle/>
        <a:p>
          <a:endParaRPr lang="en-US"/>
        </a:p>
      </dgm:t>
    </dgm:pt>
    <dgm:pt modelId="{6D05E1E4-EE6F-41D7-AD5D-22FBEE259B8D}">
      <dgm:prSet phldrT="[Text]"/>
      <dgm:spPr/>
      <dgm:t>
        <a:bodyPr/>
        <a:lstStyle/>
        <a:p>
          <a:endParaRPr lang="en-US" dirty="0"/>
        </a:p>
      </dgm:t>
    </dgm:pt>
    <dgm:pt modelId="{3806758D-B1A0-4167-A4C3-4CABEFC8494E}" type="parTrans" cxnId="{C1F28315-734D-4C52-93F7-4003C27E4EE0}">
      <dgm:prSet/>
      <dgm:spPr/>
      <dgm:t>
        <a:bodyPr/>
        <a:lstStyle/>
        <a:p>
          <a:endParaRPr lang="en-US"/>
        </a:p>
      </dgm:t>
    </dgm:pt>
    <dgm:pt modelId="{D48BF924-055F-4C70-ADA1-1DC6C38CEF26}" type="sibTrans" cxnId="{C1F28315-734D-4C52-93F7-4003C27E4EE0}">
      <dgm:prSet/>
      <dgm:spPr/>
      <dgm:t>
        <a:bodyPr/>
        <a:lstStyle/>
        <a:p>
          <a:endParaRPr lang="en-US"/>
        </a:p>
      </dgm:t>
    </dgm:pt>
    <dgm:pt modelId="{ED2C97A9-4B48-43AE-A78B-3EFB3C2E481C}" type="pres">
      <dgm:prSet presAssocID="{4B28448C-4D25-4A90-BE37-5CC7A4FAF915}" presName="Name0" presStyleCnt="0">
        <dgm:presLayoutVars>
          <dgm:dir/>
          <dgm:resizeHandles val="exact"/>
        </dgm:presLayoutVars>
      </dgm:prSet>
      <dgm:spPr/>
    </dgm:pt>
    <dgm:pt modelId="{CB83B678-8C85-4354-926B-0D3B59BB68D8}" type="pres">
      <dgm:prSet presAssocID="{4B28448C-4D25-4A90-BE37-5CC7A4FAF915}" presName="arrow" presStyleLbl="bgShp" presStyleIdx="0" presStyleCnt="1" custLinFactX="37054" custLinFactY="-95060" custLinFactNeighborX="100000" custLinFactNeighborY="-100000"/>
      <dgm:spPr/>
    </dgm:pt>
    <dgm:pt modelId="{31B00B2B-E641-4826-BF6B-D1E048E1F805}" type="pres">
      <dgm:prSet presAssocID="{4B28448C-4D25-4A90-BE37-5CC7A4FAF915}" presName="points" presStyleCnt="0"/>
      <dgm:spPr/>
    </dgm:pt>
    <dgm:pt modelId="{A229FFA8-F8EF-4C56-BDA7-17CA3CE95D77}" type="pres">
      <dgm:prSet presAssocID="{6D05E1E4-EE6F-41D7-AD5D-22FBEE259B8D}" presName="compositeA" presStyleCnt="0"/>
      <dgm:spPr/>
    </dgm:pt>
    <dgm:pt modelId="{DC57D4DD-E301-4872-918B-BD23869468A1}" type="pres">
      <dgm:prSet presAssocID="{6D05E1E4-EE6F-41D7-AD5D-22FBEE259B8D}" presName="textA" presStyleLbl="revTx" presStyleIdx="0" presStyleCnt="4">
        <dgm:presLayoutVars>
          <dgm:bulletEnabled val="1"/>
        </dgm:presLayoutVars>
      </dgm:prSet>
      <dgm:spPr/>
    </dgm:pt>
    <dgm:pt modelId="{7DEB22AA-B2FB-4E43-A9E0-BC712EA6A9E9}" type="pres">
      <dgm:prSet presAssocID="{6D05E1E4-EE6F-41D7-AD5D-22FBEE259B8D}" presName="circleA" presStyleLbl="node1" presStyleIdx="0" presStyleCnt="4" custLinFactY="-108775" custLinFactNeighborY="-200000"/>
      <dgm:spPr>
        <a:noFill/>
      </dgm:spPr>
    </dgm:pt>
    <dgm:pt modelId="{9804762E-5CE4-4ADF-BFE2-445FC54C6A31}" type="pres">
      <dgm:prSet presAssocID="{6D05E1E4-EE6F-41D7-AD5D-22FBEE259B8D}" presName="spaceA" presStyleCnt="0"/>
      <dgm:spPr/>
    </dgm:pt>
    <dgm:pt modelId="{3751A10F-25FB-4F91-A5E7-171D84DA12B0}" type="pres">
      <dgm:prSet presAssocID="{D48BF924-055F-4C70-ADA1-1DC6C38CEF26}" presName="space" presStyleCnt="0"/>
      <dgm:spPr/>
    </dgm:pt>
    <dgm:pt modelId="{655E7BFF-278B-4638-8782-6D2146A16482}" type="pres">
      <dgm:prSet presAssocID="{36237B89-2DD4-42B5-946F-68A25CCEBD2B}" presName="compositeB" presStyleCnt="0"/>
      <dgm:spPr/>
    </dgm:pt>
    <dgm:pt modelId="{71407FF8-EC18-4DB8-A0E5-54F2F0E3AB05}" type="pres">
      <dgm:prSet presAssocID="{36237B89-2DD4-42B5-946F-68A25CCEBD2B}" presName="textB" presStyleLbl="revTx" presStyleIdx="1" presStyleCnt="4" custScaleX="126063" custLinFactNeighborX="-55271" custLinFactNeighborY="-77190">
        <dgm:presLayoutVars>
          <dgm:bulletEnabled val="1"/>
        </dgm:presLayoutVars>
      </dgm:prSet>
      <dgm:spPr/>
    </dgm:pt>
    <dgm:pt modelId="{45EAF5ED-39C5-43F8-80A7-EE79A68FF127}" type="pres">
      <dgm:prSet presAssocID="{36237B89-2DD4-42B5-946F-68A25CCEBD2B}" presName="circleB" presStyleLbl="node1" presStyleIdx="1" presStyleCnt="4" custLinFactY="-108776" custLinFactNeighborY="-200000"/>
      <dgm:spPr/>
    </dgm:pt>
    <dgm:pt modelId="{03F8F52F-A2FD-4A71-B90F-9A8C123E953A}" type="pres">
      <dgm:prSet presAssocID="{36237B89-2DD4-42B5-946F-68A25CCEBD2B}" presName="spaceB" presStyleCnt="0"/>
      <dgm:spPr/>
    </dgm:pt>
    <dgm:pt modelId="{47FD9BF2-E49B-46FE-873C-907A2AC66E13}" type="pres">
      <dgm:prSet presAssocID="{AECBD7DD-1EB0-41DC-A967-793CF75A34AC}" presName="space" presStyleCnt="0"/>
      <dgm:spPr/>
    </dgm:pt>
    <dgm:pt modelId="{96BF070B-7637-4241-A62C-57F7F629D871}" type="pres">
      <dgm:prSet presAssocID="{842A79C9-681C-4CE9-B917-536AF10A0D4A}" presName="compositeA" presStyleCnt="0"/>
      <dgm:spPr/>
    </dgm:pt>
    <dgm:pt modelId="{24FEAF81-E953-4499-B6CD-348A6AC7BE09}" type="pres">
      <dgm:prSet presAssocID="{842A79C9-681C-4CE9-B917-536AF10A0D4A}" presName="textA" presStyleLbl="revTx" presStyleIdx="2" presStyleCnt="4" custLinFactNeighborX="-48594" custLinFactNeighborY="22800">
        <dgm:presLayoutVars>
          <dgm:bulletEnabled val="1"/>
        </dgm:presLayoutVars>
      </dgm:prSet>
      <dgm:spPr/>
    </dgm:pt>
    <dgm:pt modelId="{D015476B-DAEC-457F-AE74-81FDA658339E}" type="pres">
      <dgm:prSet presAssocID="{842A79C9-681C-4CE9-B917-536AF10A0D4A}" presName="circleA" presStyleLbl="node1" presStyleIdx="2" presStyleCnt="4" custLinFactY="-108776" custLinFactNeighborY="-200000"/>
      <dgm:spPr/>
    </dgm:pt>
    <dgm:pt modelId="{FBD3E7C2-C1F6-47F7-9EC8-46050488BC35}" type="pres">
      <dgm:prSet presAssocID="{842A79C9-681C-4CE9-B917-536AF10A0D4A}" presName="spaceA" presStyleCnt="0"/>
      <dgm:spPr/>
    </dgm:pt>
    <dgm:pt modelId="{27F0CF85-92C8-4F8F-B141-24C97FBFD9B5}" type="pres">
      <dgm:prSet presAssocID="{753EFCDB-AC1D-460D-9B90-8922E81D0C66}" presName="space" presStyleCnt="0"/>
      <dgm:spPr/>
    </dgm:pt>
    <dgm:pt modelId="{CE5A5527-220D-475A-8236-DACC93E1B3EE}" type="pres">
      <dgm:prSet presAssocID="{BF9912A5-629E-4B8A-BA2B-B345BB09546C}" presName="compositeB" presStyleCnt="0"/>
      <dgm:spPr/>
    </dgm:pt>
    <dgm:pt modelId="{2EA8668F-7A3C-4D18-957F-A2512388807B}" type="pres">
      <dgm:prSet presAssocID="{BF9912A5-629E-4B8A-BA2B-B345BB09546C}" presName="textB" presStyleLbl="revTx" presStyleIdx="3" presStyleCnt="4" custLinFactNeighborX="-41811" custLinFactNeighborY="-77190">
        <dgm:presLayoutVars>
          <dgm:bulletEnabled val="1"/>
        </dgm:presLayoutVars>
      </dgm:prSet>
      <dgm:spPr/>
    </dgm:pt>
    <dgm:pt modelId="{69BC5CA0-58CB-48A5-9BB6-796C8021FADF}" type="pres">
      <dgm:prSet presAssocID="{BF9912A5-629E-4B8A-BA2B-B345BB09546C}" presName="circleB" presStyleLbl="node1" presStyleIdx="3" presStyleCnt="4" custLinFactY="-108776" custLinFactNeighborY="-200000"/>
      <dgm:spPr/>
    </dgm:pt>
    <dgm:pt modelId="{24CCB2A5-7DFC-42FD-8114-88B25B82680B}" type="pres">
      <dgm:prSet presAssocID="{BF9912A5-629E-4B8A-BA2B-B345BB09546C}" presName="spaceB" presStyleCnt="0"/>
      <dgm:spPr/>
    </dgm:pt>
  </dgm:ptLst>
  <dgm:cxnLst>
    <dgm:cxn modelId="{A3E80215-E866-433E-890A-8BA90CCE3C4C}" type="presOf" srcId="{4B28448C-4D25-4A90-BE37-5CC7A4FAF915}" destId="{ED2C97A9-4B48-43AE-A78B-3EFB3C2E481C}" srcOrd="0" destOrd="0" presId="urn:microsoft.com/office/officeart/2005/8/layout/hProcess11"/>
    <dgm:cxn modelId="{C1F28315-734D-4C52-93F7-4003C27E4EE0}" srcId="{4B28448C-4D25-4A90-BE37-5CC7A4FAF915}" destId="{6D05E1E4-EE6F-41D7-AD5D-22FBEE259B8D}" srcOrd="0" destOrd="0" parTransId="{3806758D-B1A0-4167-A4C3-4CABEFC8494E}" sibTransId="{D48BF924-055F-4C70-ADA1-1DC6C38CEF26}"/>
    <dgm:cxn modelId="{25116A25-C00E-4DBC-A62C-DF842F6AE1E5}" srcId="{4B28448C-4D25-4A90-BE37-5CC7A4FAF915}" destId="{36237B89-2DD4-42B5-946F-68A25CCEBD2B}" srcOrd="1" destOrd="0" parTransId="{F2B51FBC-22A2-41C4-828A-F895AE78135C}" sibTransId="{AECBD7DD-1EB0-41DC-A967-793CF75A34AC}"/>
    <dgm:cxn modelId="{9496ED26-8634-4A11-84CA-624FCB6A577D}" type="presOf" srcId="{6D05E1E4-EE6F-41D7-AD5D-22FBEE259B8D}" destId="{DC57D4DD-E301-4872-918B-BD23869468A1}" srcOrd="0" destOrd="0" presId="urn:microsoft.com/office/officeart/2005/8/layout/hProcess11"/>
    <dgm:cxn modelId="{FA9AA12F-6444-429A-B978-21DA74EBFAC5}" type="presOf" srcId="{842A79C9-681C-4CE9-B917-536AF10A0D4A}" destId="{24FEAF81-E953-4499-B6CD-348A6AC7BE09}" srcOrd="0" destOrd="0" presId="urn:microsoft.com/office/officeart/2005/8/layout/hProcess11"/>
    <dgm:cxn modelId="{995FC82F-582F-4EDF-A1F9-E43EC22B7AEE}" srcId="{4B28448C-4D25-4A90-BE37-5CC7A4FAF915}" destId="{BF9912A5-629E-4B8A-BA2B-B345BB09546C}" srcOrd="3" destOrd="0" parTransId="{78C393CB-848B-40F7-B0E3-82E929CB3B6C}" sibTransId="{FFAFEB7B-6100-46C1-9ED9-06D2E404D0AE}"/>
    <dgm:cxn modelId="{B0B6B486-C99A-40AB-9F4A-1AE178EBAE11}" srcId="{4B28448C-4D25-4A90-BE37-5CC7A4FAF915}" destId="{842A79C9-681C-4CE9-B917-536AF10A0D4A}" srcOrd="2" destOrd="0" parTransId="{ACCE5179-84B9-49DB-9CFB-3E23CFE9BACF}" sibTransId="{753EFCDB-AC1D-460D-9B90-8922E81D0C66}"/>
    <dgm:cxn modelId="{9F401D99-0CF9-4F56-ACC0-1BB7098914D0}" type="presOf" srcId="{36237B89-2DD4-42B5-946F-68A25CCEBD2B}" destId="{71407FF8-EC18-4DB8-A0E5-54F2F0E3AB05}" srcOrd="0" destOrd="0" presId="urn:microsoft.com/office/officeart/2005/8/layout/hProcess11"/>
    <dgm:cxn modelId="{042F3DED-39A6-44D9-A4D5-53AC83A2584D}" type="presOf" srcId="{BF9912A5-629E-4B8A-BA2B-B345BB09546C}" destId="{2EA8668F-7A3C-4D18-957F-A2512388807B}" srcOrd="0" destOrd="0" presId="urn:microsoft.com/office/officeart/2005/8/layout/hProcess11"/>
    <dgm:cxn modelId="{F29F5F48-20D7-4E41-882B-050FD46262FB}" type="presParOf" srcId="{ED2C97A9-4B48-43AE-A78B-3EFB3C2E481C}" destId="{CB83B678-8C85-4354-926B-0D3B59BB68D8}" srcOrd="0" destOrd="0" presId="urn:microsoft.com/office/officeart/2005/8/layout/hProcess11"/>
    <dgm:cxn modelId="{B670621A-EB03-431E-B434-ABB58B2099F4}" type="presParOf" srcId="{ED2C97A9-4B48-43AE-A78B-3EFB3C2E481C}" destId="{31B00B2B-E641-4826-BF6B-D1E048E1F805}" srcOrd="1" destOrd="0" presId="urn:microsoft.com/office/officeart/2005/8/layout/hProcess11"/>
    <dgm:cxn modelId="{B0B94710-8DF7-4B50-BC59-BFB8FA632D2D}" type="presParOf" srcId="{31B00B2B-E641-4826-BF6B-D1E048E1F805}" destId="{A229FFA8-F8EF-4C56-BDA7-17CA3CE95D77}" srcOrd="0" destOrd="0" presId="urn:microsoft.com/office/officeart/2005/8/layout/hProcess11"/>
    <dgm:cxn modelId="{2CC7C813-EF7B-4679-9FA9-4AF8432C2A52}" type="presParOf" srcId="{A229FFA8-F8EF-4C56-BDA7-17CA3CE95D77}" destId="{DC57D4DD-E301-4872-918B-BD23869468A1}" srcOrd="0" destOrd="0" presId="urn:microsoft.com/office/officeart/2005/8/layout/hProcess11"/>
    <dgm:cxn modelId="{CB08D240-F210-495D-8F47-9CF906010C44}" type="presParOf" srcId="{A229FFA8-F8EF-4C56-BDA7-17CA3CE95D77}" destId="{7DEB22AA-B2FB-4E43-A9E0-BC712EA6A9E9}" srcOrd="1" destOrd="0" presId="urn:microsoft.com/office/officeart/2005/8/layout/hProcess11"/>
    <dgm:cxn modelId="{1E802F56-7535-4DD7-A616-81343B6D7EDC}" type="presParOf" srcId="{A229FFA8-F8EF-4C56-BDA7-17CA3CE95D77}" destId="{9804762E-5CE4-4ADF-BFE2-445FC54C6A31}" srcOrd="2" destOrd="0" presId="urn:microsoft.com/office/officeart/2005/8/layout/hProcess11"/>
    <dgm:cxn modelId="{CB4CD7A2-AB83-43E3-B113-5126B035D896}" type="presParOf" srcId="{31B00B2B-E641-4826-BF6B-D1E048E1F805}" destId="{3751A10F-25FB-4F91-A5E7-171D84DA12B0}" srcOrd="1" destOrd="0" presId="urn:microsoft.com/office/officeart/2005/8/layout/hProcess11"/>
    <dgm:cxn modelId="{92D02455-3C79-4D1B-BD22-49099E1A45A0}" type="presParOf" srcId="{31B00B2B-E641-4826-BF6B-D1E048E1F805}" destId="{655E7BFF-278B-4638-8782-6D2146A16482}" srcOrd="2" destOrd="0" presId="urn:microsoft.com/office/officeart/2005/8/layout/hProcess11"/>
    <dgm:cxn modelId="{0265D957-16C1-4C6B-BFF0-A762F768C464}" type="presParOf" srcId="{655E7BFF-278B-4638-8782-6D2146A16482}" destId="{71407FF8-EC18-4DB8-A0E5-54F2F0E3AB05}" srcOrd="0" destOrd="0" presId="urn:microsoft.com/office/officeart/2005/8/layout/hProcess11"/>
    <dgm:cxn modelId="{F9791DB2-56F5-43D8-A3BC-20BFB7008EC0}" type="presParOf" srcId="{655E7BFF-278B-4638-8782-6D2146A16482}" destId="{45EAF5ED-39C5-43F8-80A7-EE79A68FF127}" srcOrd="1" destOrd="0" presId="urn:microsoft.com/office/officeart/2005/8/layout/hProcess11"/>
    <dgm:cxn modelId="{6553C3EA-728C-4362-A230-6E03050C4BAC}" type="presParOf" srcId="{655E7BFF-278B-4638-8782-6D2146A16482}" destId="{03F8F52F-A2FD-4A71-B90F-9A8C123E953A}" srcOrd="2" destOrd="0" presId="urn:microsoft.com/office/officeart/2005/8/layout/hProcess11"/>
    <dgm:cxn modelId="{4C7AC8B5-8521-4382-83B3-E2D5335A9931}" type="presParOf" srcId="{31B00B2B-E641-4826-BF6B-D1E048E1F805}" destId="{47FD9BF2-E49B-46FE-873C-907A2AC66E13}" srcOrd="3" destOrd="0" presId="urn:microsoft.com/office/officeart/2005/8/layout/hProcess11"/>
    <dgm:cxn modelId="{82DC9F21-1F12-4249-90EA-2F9564DD8A99}" type="presParOf" srcId="{31B00B2B-E641-4826-BF6B-D1E048E1F805}" destId="{96BF070B-7637-4241-A62C-57F7F629D871}" srcOrd="4" destOrd="0" presId="urn:microsoft.com/office/officeart/2005/8/layout/hProcess11"/>
    <dgm:cxn modelId="{29D61FEA-B3A8-4605-BF5D-EFBBE7B5640C}" type="presParOf" srcId="{96BF070B-7637-4241-A62C-57F7F629D871}" destId="{24FEAF81-E953-4499-B6CD-348A6AC7BE09}" srcOrd="0" destOrd="0" presId="urn:microsoft.com/office/officeart/2005/8/layout/hProcess11"/>
    <dgm:cxn modelId="{364E44B7-C234-4195-997F-C25FD3B80274}" type="presParOf" srcId="{96BF070B-7637-4241-A62C-57F7F629D871}" destId="{D015476B-DAEC-457F-AE74-81FDA658339E}" srcOrd="1" destOrd="0" presId="urn:microsoft.com/office/officeart/2005/8/layout/hProcess11"/>
    <dgm:cxn modelId="{E19532D3-9B6A-4371-963C-15EA80CD8750}" type="presParOf" srcId="{96BF070B-7637-4241-A62C-57F7F629D871}" destId="{FBD3E7C2-C1F6-47F7-9EC8-46050488BC35}" srcOrd="2" destOrd="0" presId="urn:microsoft.com/office/officeart/2005/8/layout/hProcess11"/>
    <dgm:cxn modelId="{E9D681BE-FA1D-447B-840E-28C1080DE32F}" type="presParOf" srcId="{31B00B2B-E641-4826-BF6B-D1E048E1F805}" destId="{27F0CF85-92C8-4F8F-B141-24C97FBFD9B5}" srcOrd="5" destOrd="0" presId="urn:microsoft.com/office/officeart/2005/8/layout/hProcess11"/>
    <dgm:cxn modelId="{04DA1AF1-C1B7-4EAE-83A9-0833AD5A92DD}" type="presParOf" srcId="{31B00B2B-E641-4826-BF6B-D1E048E1F805}" destId="{CE5A5527-220D-475A-8236-DACC93E1B3EE}" srcOrd="6" destOrd="0" presId="urn:microsoft.com/office/officeart/2005/8/layout/hProcess11"/>
    <dgm:cxn modelId="{FE19D073-A1C8-4BC8-953A-08C959362BA7}" type="presParOf" srcId="{CE5A5527-220D-475A-8236-DACC93E1B3EE}" destId="{2EA8668F-7A3C-4D18-957F-A2512388807B}" srcOrd="0" destOrd="0" presId="urn:microsoft.com/office/officeart/2005/8/layout/hProcess11"/>
    <dgm:cxn modelId="{7717EDB5-11CE-4F6C-8762-F7B1B06ABCFC}" type="presParOf" srcId="{CE5A5527-220D-475A-8236-DACC93E1B3EE}" destId="{69BC5CA0-58CB-48A5-9BB6-796C8021FADF}" srcOrd="1" destOrd="0" presId="urn:microsoft.com/office/officeart/2005/8/layout/hProcess11"/>
    <dgm:cxn modelId="{CE1401FA-152E-4C84-8D08-F77CA2924848}" type="presParOf" srcId="{CE5A5527-220D-475A-8236-DACC93E1B3EE}" destId="{24CCB2A5-7DFC-42FD-8114-88B25B82680B}"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83B678-8C85-4354-926B-0D3B59BB68D8}">
      <dsp:nvSpPr>
        <dsp:cNvPr id="0" name=""/>
        <dsp:cNvSpPr/>
      </dsp:nvSpPr>
      <dsp:spPr>
        <a:xfrm>
          <a:off x="0" y="0"/>
          <a:ext cx="4705749" cy="125486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57D4DD-E301-4872-918B-BD23869468A1}">
      <dsp:nvSpPr>
        <dsp:cNvPr id="0" name=""/>
        <dsp:cNvSpPr/>
      </dsp:nvSpPr>
      <dsp:spPr>
        <a:xfrm>
          <a:off x="1517" y="0"/>
          <a:ext cx="959531" cy="125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928" tIns="312928" rIns="312928" bIns="312928" numCol="1" spcCol="1270" anchor="b" anchorCtr="0">
          <a:noAutofit/>
        </a:bodyPr>
        <a:lstStyle/>
        <a:p>
          <a:pPr marL="0" lvl="0" indent="0" algn="ctr" defTabSz="1955800">
            <a:lnSpc>
              <a:spcPct val="90000"/>
            </a:lnSpc>
            <a:spcBef>
              <a:spcPct val="0"/>
            </a:spcBef>
            <a:spcAft>
              <a:spcPct val="35000"/>
            </a:spcAft>
            <a:buNone/>
          </a:pPr>
          <a:endParaRPr lang="en-US" sz="4400" kern="1200" dirty="0"/>
        </a:p>
      </dsp:txBody>
      <dsp:txXfrm>
        <a:off x="1517" y="0"/>
        <a:ext cx="959531" cy="1254866"/>
      </dsp:txXfrm>
    </dsp:sp>
    <dsp:sp modelId="{7DEB22AA-B2FB-4E43-A9E0-BC712EA6A9E9}">
      <dsp:nvSpPr>
        <dsp:cNvPr id="0" name=""/>
        <dsp:cNvSpPr/>
      </dsp:nvSpPr>
      <dsp:spPr>
        <a:xfrm>
          <a:off x="324425" y="443046"/>
          <a:ext cx="313716" cy="313716"/>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407FF8-EC18-4DB8-A0E5-54F2F0E3AB05}">
      <dsp:nvSpPr>
        <dsp:cNvPr id="0" name=""/>
        <dsp:cNvSpPr/>
      </dsp:nvSpPr>
      <dsp:spPr>
        <a:xfrm>
          <a:off x="478683" y="913668"/>
          <a:ext cx="1209614" cy="125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n-US" sz="1300" b="1" kern="1200" dirty="0">
              <a:latin typeface="Arial" panose="020B0604020202020204" pitchFamily="34" charset="0"/>
              <a:cs typeface="Arial" panose="020B0604020202020204" pitchFamily="34" charset="0"/>
            </a:rPr>
            <a:t>Calibration Period</a:t>
          </a:r>
        </a:p>
      </dsp:txBody>
      <dsp:txXfrm>
        <a:off x="478683" y="913668"/>
        <a:ext cx="1209614" cy="1254866"/>
      </dsp:txXfrm>
    </dsp:sp>
    <dsp:sp modelId="{45EAF5ED-39C5-43F8-80A7-EE79A68FF127}">
      <dsp:nvSpPr>
        <dsp:cNvPr id="0" name=""/>
        <dsp:cNvSpPr/>
      </dsp:nvSpPr>
      <dsp:spPr>
        <a:xfrm>
          <a:off x="1456974" y="443043"/>
          <a:ext cx="313716" cy="3137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FEAF81-E953-4499-B6CD-348A6AC7BE09}">
      <dsp:nvSpPr>
        <dsp:cNvPr id="0" name=""/>
        <dsp:cNvSpPr/>
      </dsp:nvSpPr>
      <dsp:spPr>
        <a:xfrm>
          <a:off x="1800341" y="286109"/>
          <a:ext cx="959531" cy="125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US" sz="1200" b="1" kern="1200" dirty="0">
              <a:latin typeface="Arial" panose="020B0604020202020204" pitchFamily="34" charset="0"/>
              <a:cs typeface="Arial" panose="020B0604020202020204" pitchFamily="34" charset="0"/>
            </a:rPr>
            <a:t>Post-calibration Period</a:t>
          </a:r>
        </a:p>
      </dsp:txBody>
      <dsp:txXfrm>
        <a:off x="1800341" y="286109"/>
        <a:ext cx="959531" cy="1254866"/>
      </dsp:txXfrm>
    </dsp:sp>
    <dsp:sp modelId="{D015476B-DAEC-457F-AE74-81FDA658339E}">
      <dsp:nvSpPr>
        <dsp:cNvPr id="0" name=""/>
        <dsp:cNvSpPr/>
      </dsp:nvSpPr>
      <dsp:spPr>
        <a:xfrm>
          <a:off x="2589524" y="443043"/>
          <a:ext cx="313716" cy="3137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A8668F-7A3C-4D18-957F-A2512388807B}">
      <dsp:nvSpPr>
        <dsp:cNvPr id="0" name=""/>
        <dsp:cNvSpPr/>
      </dsp:nvSpPr>
      <dsp:spPr>
        <a:xfrm>
          <a:off x="2872935" y="913668"/>
          <a:ext cx="959531" cy="1254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b="1" kern="1200" dirty="0">
              <a:latin typeface="Arial" panose="020B0604020202020204" pitchFamily="34" charset="0"/>
              <a:cs typeface="Arial" panose="020B0604020202020204" pitchFamily="34" charset="0"/>
            </a:rPr>
            <a:t>Rebound Study Period</a:t>
          </a:r>
        </a:p>
      </dsp:txBody>
      <dsp:txXfrm>
        <a:off x="2872935" y="913668"/>
        <a:ext cx="959531" cy="1254866"/>
      </dsp:txXfrm>
    </dsp:sp>
    <dsp:sp modelId="{69BC5CA0-58CB-48A5-9BB6-796C8021FADF}">
      <dsp:nvSpPr>
        <dsp:cNvPr id="0" name=""/>
        <dsp:cNvSpPr/>
      </dsp:nvSpPr>
      <dsp:spPr>
        <a:xfrm>
          <a:off x="3597032" y="443043"/>
          <a:ext cx="313716" cy="3137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81328" y="2807208"/>
            <a:ext cx="9229344" cy="2194560"/>
          </a:xfrm>
        </p:spPr>
        <p:txBody>
          <a:bodyPr anchor="ctr">
            <a:noAutofit/>
          </a:bodyPr>
          <a:lstStyle>
            <a:lvl1pPr algn="ctr">
              <a:defRPr lang="en-US" sz="3200" b="1" kern="1200" dirty="0">
                <a:solidFill>
                  <a:srgbClr val="0D436B"/>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5214070"/>
            <a:ext cx="9144000" cy="921554"/>
          </a:xfrm>
        </p:spPr>
        <p:txBody>
          <a:bodyPr>
            <a:normAutofit/>
          </a:bodyPr>
          <a:lstStyle>
            <a:lvl1pPr marL="0" indent="0" algn="ctr">
              <a:buNone/>
              <a:defRPr sz="2800">
                <a:solidFill>
                  <a:srgbClr val="40404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Rectangle 6"/>
          <p:cNvSpPr/>
          <p:nvPr userDrawn="1"/>
        </p:nvSpPr>
        <p:spPr>
          <a:xfrm flipV="1">
            <a:off x="0" y="6279591"/>
            <a:ext cx="12192000" cy="27432"/>
          </a:xfrm>
          <a:prstGeom prst="rect">
            <a:avLst/>
          </a:prstGeom>
          <a:solidFill>
            <a:srgbClr val="004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Rectangle 7"/>
          <p:cNvSpPr/>
          <p:nvPr userDrawn="1"/>
        </p:nvSpPr>
        <p:spPr>
          <a:xfrm>
            <a:off x="0" y="3"/>
            <a:ext cx="12192000" cy="2769577"/>
          </a:xfrm>
          <a:prstGeom prst="rect">
            <a:avLst/>
          </a:prstGeom>
          <a:solidFill>
            <a:srgbClr val="0943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5971" y="1555482"/>
            <a:ext cx="6700058" cy="955964"/>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20558" y="187754"/>
            <a:ext cx="1350883" cy="1330100"/>
          </a:xfrm>
          <a:prstGeom prst="rect">
            <a:avLst/>
          </a:prstGeom>
        </p:spPr>
      </p:pic>
      <p:sp>
        <p:nvSpPr>
          <p:cNvPr id="11" name="Text Placeholder 13"/>
          <p:cNvSpPr>
            <a:spLocks noGrp="1"/>
          </p:cNvSpPr>
          <p:nvPr>
            <p:ph type="body" sz="quarter" idx="10" hasCustomPrompt="1"/>
          </p:nvPr>
        </p:nvSpPr>
        <p:spPr>
          <a:xfrm>
            <a:off x="4565652" y="6410328"/>
            <a:ext cx="3191933" cy="258763"/>
          </a:xfrm>
          <a:prstGeom prst="rect">
            <a:avLst/>
          </a:prstGeom>
        </p:spPr>
        <p:txBody>
          <a:bodyPr>
            <a:noAutofit/>
          </a:bodyPr>
          <a:lstStyle>
            <a:lvl1pPr marL="0" indent="0" algn="ctr">
              <a:buFontTx/>
              <a:buNone/>
              <a:defRPr sz="1400" i="1" baseline="0">
                <a:solidFill>
                  <a:srgbClr val="0D436B"/>
                </a:solidFill>
              </a:defRPr>
            </a:lvl1pPr>
            <a:lvl2pPr marL="457200" indent="0" algn="ctr">
              <a:buFontTx/>
              <a:buNone/>
              <a:defRPr sz="1200" i="1">
                <a:solidFill>
                  <a:srgbClr val="09436B"/>
                </a:solidFill>
              </a:defRPr>
            </a:lvl2pPr>
            <a:lvl3pPr marL="914400" indent="0" algn="ctr">
              <a:buFontTx/>
              <a:buNone/>
              <a:defRPr sz="1100" i="1">
                <a:solidFill>
                  <a:srgbClr val="09436B"/>
                </a:solidFill>
              </a:defRPr>
            </a:lvl3pPr>
            <a:lvl4pPr marL="1371600" indent="0" algn="ctr">
              <a:buFontTx/>
              <a:buNone/>
              <a:defRPr sz="1050" i="1">
                <a:solidFill>
                  <a:srgbClr val="09436B"/>
                </a:solidFill>
              </a:defRPr>
            </a:lvl4pPr>
            <a:lvl5pPr marL="1828800" indent="0" algn="ctr">
              <a:buFontTx/>
              <a:buNone/>
              <a:defRPr sz="1050" i="1">
                <a:solidFill>
                  <a:srgbClr val="09436B"/>
                </a:solidFill>
              </a:defRPr>
            </a:lvl5pPr>
          </a:lstStyle>
          <a:p>
            <a:pPr lvl="0"/>
            <a:r>
              <a:rPr lang="en-US" dirty="0"/>
              <a:t>Month (spell out) Day, Year</a:t>
            </a:r>
          </a:p>
        </p:txBody>
      </p:sp>
      <p:sp>
        <p:nvSpPr>
          <p:cNvPr id="12" name="Rectangle 11"/>
          <p:cNvSpPr/>
          <p:nvPr userDrawn="1"/>
        </p:nvSpPr>
        <p:spPr>
          <a:xfrm>
            <a:off x="0" y="2593320"/>
            <a:ext cx="12192000" cy="27432"/>
          </a:xfrm>
          <a:prstGeom prst="rect">
            <a:avLst/>
          </a:prstGeom>
          <a:solidFill>
            <a:srgbClr val="7BA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937617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ld 2nd Title for Grafx &amp; Ch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2"/>
          <p:cNvSpPr>
            <a:spLocks noGrp="1"/>
          </p:cNvSpPr>
          <p:nvPr>
            <p:ph type="body" idx="1"/>
          </p:nvPr>
        </p:nvSpPr>
        <p:spPr>
          <a:xfrm>
            <a:off x="717870" y="1145153"/>
            <a:ext cx="10796797" cy="464228"/>
          </a:xfrm>
        </p:spPr>
        <p:txBody>
          <a:bodyPr anchor="t">
            <a:noAutofit/>
          </a:bodyPr>
          <a:lstStyle>
            <a:lvl1pPr marL="0" indent="0" algn="l">
              <a:lnSpc>
                <a:spcPct val="100000"/>
              </a:lnSpc>
              <a:spcAft>
                <a:spcPts val="600"/>
              </a:spcAft>
              <a:buNone/>
              <a:defRPr sz="2400" b="1" i="0">
                <a:solidFill>
                  <a:srgbClr val="0D436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Tree>
    <p:extLst>
      <p:ext uri="{BB962C8B-B14F-4D97-AF65-F5344CB8AC3E}">
        <p14:creationId xmlns:p14="http://schemas.microsoft.com/office/powerpoint/2010/main" val="2820113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pg Photo w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1416" y="1140949"/>
            <a:ext cx="10769705" cy="4487691"/>
          </a:xfrm>
        </p:spPr>
        <p:txBody>
          <a:bodyPr/>
          <a:lstStyle>
            <a:lvl1pPr marL="0" indent="0">
              <a:buNone/>
              <a:defRPr/>
            </a:lvl1pPr>
          </a:lstStyle>
          <a:p>
            <a:endParaRPr lang="en-US" dirty="0"/>
          </a:p>
        </p:txBody>
      </p:sp>
      <p:sp>
        <p:nvSpPr>
          <p:cNvPr id="7" name="Text Placeholder 9"/>
          <p:cNvSpPr>
            <a:spLocks noGrp="1"/>
          </p:cNvSpPr>
          <p:nvPr>
            <p:ph type="body" sz="quarter" idx="13" hasCustomPrompt="1"/>
          </p:nvPr>
        </p:nvSpPr>
        <p:spPr>
          <a:xfrm>
            <a:off x="731414" y="5654412"/>
            <a:ext cx="10769705" cy="461908"/>
          </a:xfrm>
        </p:spPr>
        <p:txBody>
          <a:bodyPr tIns="45720" bIns="45720"/>
          <a:lstStyle>
            <a:lvl1pPr marL="0" indent="0" algn="l">
              <a:spcAft>
                <a:spcPts val="0"/>
              </a:spcAft>
              <a:buNone/>
              <a:defRPr sz="1200"/>
            </a:lvl1pPr>
          </a:lstStyle>
          <a:p>
            <a:pPr lvl="0"/>
            <a:r>
              <a:rPr lang="en-US" dirty="0"/>
              <a:t>Caption</a:t>
            </a:r>
          </a:p>
        </p:txBody>
      </p:sp>
    </p:spTree>
    <p:extLst>
      <p:ext uri="{BB962C8B-B14F-4D97-AF65-F5344CB8AC3E}">
        <p14:creationId xmlns:p14="http://schemas.microsoft.com/office/powerpoint/2010/main" val="2361999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mpariso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704323" y="1670568"/>
            <a:ext cx="5181600" cy="4439657"/>
          </a:xfrm>
        </p:spPr>
        <p:txBody>
          <a:bodyPr/>
          <a:lstStyle>
            <a:lvl1pPr>
              <a:defRPr sz="2200"/>
            </a:lvl1pPr>
            <a:lvl2pPr>
              <a:defRPr sz="2000"/>
            </a:lvl2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231467" y="1670568"/>
            <a:ext cx="5201920" cy="4439657"/>
          </a:xfrm>
        </p:spPr>
        <p:txBody>
          <a:bodyPr/>
          <a:lstStyle>
            <a:lvl1pPr>
              <a:defRPr sz="2200"/>
            </a:lvl1pPr>
            <a:lvl2pPr>
              <a:defRPr sz="2000"/>
            </a:lvl2pPr>
          </a:lstStyle>
          <a:p>
            <a:pPr lvl="0"/>
            <a:r>
              <a:rPr lang="en-US" dirty="0"/>
              <a:t>Edit Master text styles</a:t>
            </a:r>
          </a:p>
          <a:p>
            <a:pPr lvl="1"/>
            <a:r>
              <a:rPr lang="en-US" dirty="0"/>
              <a:t>Second level</a:t>
            </a:r>
          </a:p>
          <a:p>
            <a:pPr lvl="2"/>
            <a:r>
              <a:rPr lang="en-US" dirty="0"/>
              <a:t>Third level</a:t>
            </a:r>
          </a:p>
        </p:txBody>
      </p:sp>
      <p:sp>
        <p:nvSpPr>
          <p:cNvPr id="9" name="Text Placeholder 2"/>
          <p:cNvSpPr>
            <a:spLocks noGrp="1"/>
          </p:cNvSpPr>
          <p:nvPr>
            <p:ph type="body" idx="10"/>
          </p:nvPr>
        </p:nvSpPr>
        <p:spPr>
          <a:xfrm>
            <a:off x="704323" y="1113542"/>
            <a:ext cx="5157787" cy="389578"/>
          </a:xfrm>
        </p:spPr>
        <p:txBody>
          <a:bodyPr anchor="t">
            <a:noAutofit/>
          </a:bodyPr>
          <a:lstStyle>
            <a:lvl1pPr marL="0" indent="0" algn="l">
              <a:lnSpc>
                <a:spcPct val="100000"/>
              </a:lnSpc>
              <a:spcAft>
                <a:spcPts val="600"/>
              </a:spcAft>
              <a:buNone/>
              <a:defRPr sz="2200" b="1" i="0" u="none">
                <a:solidFill>
                  <a:srgbClr val="0D436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0" name="Text Placeholder 4"/>
          <p:cNvSpPr>
            <a:spLocks noGrp="1"/>
          </p:cNvSpPr>
          <p:nvPr>
            <p:ph type="body" sz="quarter" idx="3"/>
          </p:nvPr>
        </p:nvSpPr>
        <p:spPr>
          <a:xfrm>
            <a:off x="6231467" y="1123422"/>
            <a:ext cx="5296747" cy="389578"/>
          </a:xfrm>
        </p:spPr>
        <p:txBody>
          <a:bodyPr anchor="t">
            <a:noAutofit/>
          </a:bodyPr>
          <a:lstStyle>
            <a:lvl1pPr marL="0" indent="0" algn="l">
              <a:lnSpc>
                <a:spcPct val="100000"/>
              </a:lnSpc>
              <a:spcAft>
                <a:spcPts val="600"/>
              </a:spcAft>
              <a:buNone/>
              <a:defRPr sz="2200" b="1" i="0" u="none">
                <a:solidFill>
                  <a:srgbClr val="0D436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Tree>
    <p:extLst>
      <p:ext uri="{BB962C8B-B14F-4D97-AF65-F5344CB8AC3E}">
        <p14:creationId xmlns:p14="http://schemas.microsoft.com/office/powerpoint/2010/main" val="2374528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ft Content w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2"/>
          <p:cNvSpPr>
            <a:spLocks noGrp="1"/>
          </p:cNvSpPr>
          <p:nvPr>
            <p:ph sz="half" idx="1"/>
          </p:nvPr>
        </p:nvSpPr>
        <p:spPr>
          <a:xfrm>
            <a:off x="565464" y="1693272"/>
            <a:ext cx="5378131" cy="4412889"/>
          </a:xfrm>
        </p:spPr>
        <p:txBody>
          <a:bodyPr/>
          <a:lstStyle>
            <a:lvl1pPr>
              <a:defRPr sz="2200"/>
            </a:lvl1pPr>
            <a:lvl2pPr>
              <a:defRPr sz="2000"/>
            </a:lvl2pPr>
          </a:lstStyle>
          <a:p>
            <a:pPr lvl="0"/>
            <a:r>
              <a:rPr lang="en-US" dirty="0"/>
              <a:t>Edit Master text styles</a:t>
            </a:r>
          </a:p>
          <a:p>
            <a:pPr lvl="1"/>
            <a:r>
              <a:rPr lang="en-US" dirty="0"/>
              <a:t>Second level</a:t>
            </a:r>
          </a:p>
          <a:p>
            <a:pPr lvl="2"/>
            <a:r>
              <a:rPr lang="en-US" dirty="0"/>
              <a:t>Third level</a:t>
            </a:r>
          </a:p>
        </p:txBody>
      </p:sp>
      <p:sp>
        <p:nvSpPr>
          <p:cNvPr id="8" name="Text Placeholder 2"/>
          <p:cNvSpPr>
            <a:spLocks noGrp="1"/>
          </p:cNvSpPr>
          <p:nvPr>
            <p:ph type="body" idx="10"/>
          </p:nvPr>
        </p:nvSpPr>
        <p:spPr>
          <a:xfrm>
            <a:off x="565464" y="1124894"/>
            <a:ext cx="5378131" cy="389578"/>
          </a:xfrm>
        </p:spPr>
        <p:txBody>
          <a:bodyPr anchor="t">
            <a:noAutofit/>
          </a:bodyPr>
          <a:lstStyle>
            <a:lvl1pPr marL="0" indent="0" algn="l">
              <a:lnSpc>
                <a:spcPct val="100000"/>
              </a:lnSpc>
              <a:spcAft>
                <a:spcPts val="600"/>
              </a:spcAft>
              <a:buNone/>
              <a:defRPr sz="2200" b="1" i="0" u="none">
                <a:solidFill>
                  <a:srgbClr val="0D436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Tree>
    <p:extLst>
      <p:ext uri="{BB962C8B-B14F-4D97-AF65-F5344CB8AC3E}">
        <p14:creationId xmlns:p14="http://schemas.microsoft.com/office/powerpoint/2010/main" val="27952867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ght content w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Content Placeholder 3"/>
          <p:cNvSpPr>
            <a:spLocks noGrp="1"/>
          </p:cNvSpPr>
          <p:nvPr>
            <p:ph sz="half" idx="2"/>
          </p:nvPr>
        </p:nvSpPr>
        <p:spPr>
          <a:xfrm>
            <a:off x="6096000" y="1632311"/>
            <a:ext cx="5378027" cy="4484009"/>
          </a:xfrm>
        </p:spPr>
        <p:txBody>
          <a:bodyPr/>
          <a:lstStyle>
            <a:lvl1pPr>
              <a:defRPr sz="2200"/>
            </a:lvl1pPr>
            <a:lvl2pPr>
              <a:defRPr sz="2000"/>
            </a:lvl2pPr>
          </a:lstStyle>
          <a:p>
            <a:pPr lvl="0"/>
            <a:r>
              <a:rPr lang="en-US" dirty="0"/>
              <a:t>Edit Master text styles</a:t>
            </a:r>
          </a:p>
          <a:p>
            <a:pPr lvl="1"/>
            <a:r>
              <a:rPr lang="en-US" dirty="0"/>
              <a:t>Second level</a:t>
            </a:r>
          </a:p>
          <a:p>
            <a:pPr lvl="2"/>
            <a:r>
              <a:rPr lang="en-US" dirty="0"/>
              <a:t>Third level</a:t>
            </a:r>
          </a:p>
        </p:txBody>
      </p:sp>
      <p:sp>
        <p:nvSpPr>
          <p:cNvPr id="8" name="Text Placeholder 4"/>
          <p:cNvSpPr>
            <a:spLocks noGrp="1"/>
          </p:cNvSpPr>
          <p:nvPr>
            <p:ph type="body" sz="quarter" idx="3"/>
          </p:nvPr>
        </p:nvSpPr>
        <p:spPr>
          <a:xfrm>
            <a:off x="6096000" y="1135054"/>
            <a:ext cx="5378027" cy="389578"/>
          </a:xfrm>
        </p:spPr>
        <p:txBody>
          <a:bodyPr anchor="t">
            <a:noAutofit/>
          </a:bodyPr>
          <a:lstStyle>
            <a:lvl1pPr marL="0" indent="0" algn="l">
              <a:lnSpc>
                <a:spcPct val="100000"/>
              </a:lnSpc>
              <a:spcAft>
                <a:spcPts val="600"/>
              </a:spcAft>
              <a:buNone/>
              <a:defRPr sz="2200" b="1" i="0" u="none">
                <a:solidFill>
                  <a:srgbClr val="0D436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Tree>
    <p:extLst>
      <p:ext uri="{BB962C8B-B14F-4D97-AF65-F5344CB8AC3E}">
        <p14:creationId xmlns:p14="http://schemas.microsoft.com/office/powerpoint/2010/main" val="3653335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o 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066" y="119727"/>
            <a:ext cx="2643447" cy="378229"/>
          </a:xfrm>
          <a:prstGeom prst="rect">
            <a:avLst/>
          </a:prstGeom>
        </p:spPr>
      </p:pic>
      <p:sp>
        <p:nvSpPr>
          <p:cNvPr id="4" name="Rectangle 3"/>
          <p:cNvSpPr/>
          <p:nvPr userDrawn="1"/>
        </p:nvSpPr>
        <p:spPr>
          <a:xfrm>
            <a:off x="363413" y="6329925"/>
            <a:ext cx="11277600" cy="18288"/>
          </a:xfrm>
          <a:prstGeom prst="rect">
            <a:avLst/>
          </a:prstGeom>
          <a:solidFill>
            <a:srgbClr val="7BA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Rectangle 4"/>
          <p:cNvSpPr/>
          <p:nvPr userDrawn="1"/>
        </p:nvSpPr>
        <p:spPr>
          <a:xfrm>
            <a:off x="363413" y="488651"/>
            <a:ext cx="11277600" cy="18288"/>
          </a:xfrm>
          <a:prstGeom prst="rect">
            <a:avLst/>
          </a:prstGeom>
          <a:solidFill>
            <a:srgbClr val="7BA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r="47198" b="943"/>
          <a:stretch/>
        </p:blipFill>
        <p:spPr>
          <a:xfrm>
            <a:off x="308114" y="6382606"/>
            <a:ext cx="1437559" cy="419976"/>
          </a:xfrm>
          <a:prstGeom prst="rect">
            <a:avLst/>
          </a:prstGeom>
        </p:spPr>
      </p:pic>
      <p:sp>
        <p:nvSpPr>
          <p:cNvPr id="9" name="TextBox 8"/>
          <p:cNvSpPr txBox="1"/>
          <p:nvPr userDrawn="1"/>
        </p:nvSpPr>
        <p:spPr>
          <a:xfrm>
            <a:off x="9654139" y="6444949"/>
            <a:ext cx="1934554" cy="246221"/>
          </a:xfrm>
          <a:prstGeom prst="rect">
            <a:avLst/>
          </a:prstGeom>
          <a:noFill/>
        </p:spPr>
        <p:txBody>
          <a:bodyPr wrap="square" rtlCol="0">
            <a:spAutoFit/>
          </a:bodyPr>
          <a:lstStyle/>
          <a:p>
            <a:pPr algn="ctr"/>
            <a:fld id="{6489D377-E926-4056-92EE-BF2FEC77DD13}" type="slidenum">
              <a:rPr lang="en-US" sz="1000" smtClean="0">
                <a:solidFill>
                  <a:srgbClr val="0D436B"/>
                </a:solidFill>
                <a:latin typeface="Arial" panose="020B0604020202020204" pitchFamily="34" charset="0"/>
                <a:ea typeface="Tahoma" pitchFamily="34" charset="0"/>
                <a:cs typeface="Arial" panose="020B0604020202020204" pitchFamily="34" charset="0"/>
              </a:rPr>
              <a:pPr algn="ctr"/>
              <a:t>‹#›</a:t>
            </a:fld>
            <a:endParaRPr lang="en-US" sz="1000" dirty="0">
              <a:solidFill>
                <a:srgbClr val="0D436B"/>
              </a:solidFill>
              <a:latin typeface="Arial" panose="020B0604020202020204" pitchFamily="34" charset="0"/>
              <a:ea typeface="Tahoma" pitchFamily="34" charset="0"/>
              <a:cs typeface="Arial" panose="020B0604020202020204"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923863" y="6329925"/>
            <a:ext cx="706050" cy="504321"/>
          </a:xfrm>
          <a:prstGeom prst="rect">
            <a:avLst/>
          </a:prstGeom>
        </p:spPr>
      </p:pic>
      <p:pic>
        <p:nvPicPr>
          <p:cNvPr id="2" name="Picture 1" descr="A picture containing text, transport, wheel, gear&#10;&#10;Description automatically generated">
            <a:extLst>
              <a:ext uri="{FF2B5EF4-FFF2-40B4-BE49-F238E27FC236}">
                <a16:creationId xmlns:a16="http://schemas.microsoft.com/office/drawing/2014/main" id="{6492355C-E216-3895-C5D9-58B8156A907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452427" y="6419459"/>
            <a:ext cx="1287146" cy="360123"/>
          </a:xfrm>
          <a:prstGeom prst="rect">
            <a:avLst/>
          </a:prstGeom>
        </p:spPr>
      </p:pic>
    </p:spTree>
    <p:extLst>
      <p:ext uri="{BB962C8B-B14F-4D97-AF65-F5344CB8AC3E}">
        <p14:creationId xmlns:p14="http://schemas.microsoft.com/office/powerpoint/2010/main" val="19085041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backup">
    <p:spTree>
      <p:nvGrpSpPr>
        <p:cNvPr id="1" name=""/>
        <p:cNvGrpSpPr/>
        <p:nvPr/>
      </p:nvGrpSpPr>
      <p:grpSpPr>
        <a:xfrm>
          <a:off x="0" y="0"/>
          <a:ext cx="0" cy="0"/>
          <a:chOff x="0" y="0"/>
          <a:chExt cx="0" cy="0"/>
        </a:xfrm>
      </p:grpSpPr>
      <p:sp>
        <p:nvSpPr>
          <p:cNvPr id="4" name="Text Placeholder 2"/>
          <p:cNvSpPr>
            <a:spLocks noGrp="1"/>
          </p:cNvSpPr>
          <p:nvPr>
            <p:ph type="body" idx="10"/>
          </p:nvPr>
        </p:nvSpPr>
        <p:spPr>
          <a:xfrm>
            <a:off x="811513" y="1667687"/>
            <a:ext cx="10521696" cy="2852928"/>
          </a:xfrm>
        </p:spPr>
        <p:txBody>
          <a:bodyPr anchor="ctr">
            <a:noAutofit/>
          </a:bodyPr>
          <a:lstStyle>
            <a:lvl1pPr marL="0" indent="0" algn="ctr">
              <a:lnSpc>
                <a:spcPct val="100000"/>
              </a:lnSpc>
              <a:spcAft>
                <a:spcPts val="600"/>
              </a:spcAft>
              <a:buNone/>
              <a:defRPr sz="4800" b="1" i="0" u="none">
                <a:solidFill>
                  <a:srgbClr val="0D436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066" y="119727"/>
            <a:ext cx="2643447" cy="378229"/>
          </a:xfrm>
          <a:prstGeom prst="rect">
            <a:avLst/>
          </a:prstGeom>
        </p:spPr>
      </p:pic>
      <p:sp>
        <p:nvSpPr>
          <p:cNvPr id="5" name="Rectangle 4"/>
          <p:cNvSpPr/>
          <p:nvPr userDrawn="1"/>
        </p:nvSpPr>
        <p:spPr>
          <a:xfrm>
            <a:off x="363413" y="6329925"/>
            <a:ext cx="11277600" cy="18288"/>
          </a:xfrm>
          <a:prstGeom prst="rect">
            <a:avLst/>
          </a:prstGeom>
          <a:solidFill>
            <a:srgbClr val="7BA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Rectangle 5"/>
          <p:cNvSpPr/>
          <p:nvPr userDrawn="1"/>
        </p:nvSpPr>
        <p:spPr>
          <a:xfrm>
            <a:off x="363413" y="488651"/>
            <a:ext cx="11277600" cy="18288"/>
          </a:xfrm>
          <a:prstGeom prst="rect">
            <a:avLst/>
          </a:prstGeom>
          <a:solidFill>
            <a:srgbClr val="7BA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TextBox 7"/>
          <p:cNvSpPr txBox="1"/>
          <p:nvPr userDrawn="1"/>
        </p:nvSpPr>
        <p:spPr>
          <a:xfrm>
            <a:off x="9856269" y="6444949"/>
            <a:ext cx="1732424" cy="246221"/>
          </a:xfrm>
          <a:prstGeom prst="rect">
            <a:avLst/>
          </a:prstGeom>
          <a:noFill/>
        </p:spPr>
        <p:txBody>
          <a:bodyPr wrap="square" rtlCol="0">
            <a:spAutoFit/>
          </a:bodyPr>
          <a:lstStyle/>
          <a:p>
            <a:pPr algn="ctr"/>
            <a:fld id="{6489D377-E926-4056-92EE-BF2FEC77DD13}" type="slidenum">
              <a:rPr lang="en-US" sz="1000" smtClean="0">
                <a:solidFill>
                  <a:srgbClr val="0D436B"/>
                </a:solidFill>
                <a:latin typeface="Arial" panose="020B0604020202020204" pitchFamily="34" charset="0"/>
                <a:ea typeface="Tahoma" pitchFamily="34" charset="0"/>
                <a:cs typeface="Arial" panose="020B0604020202020204" pitchFamily="34" charset="0"/>
              </a:rPr>
              <a:pPr algn="ctr"/>
              <a:t>‹#›</a:t>
            </a:fld>
            <a:endParaRPr lang="en-US" sz="1000" dirty="0">
              <a:solidFill>
                <a:srgbClr val="0D436B"/>
              </a:solidFill>
              <a:latin typeface="Arial" panose="020B0604020202020204" pitchFamily="34" charset="0"/>
              <a:ea typeface="Tahoma" pitchFamily="34" charset="0"/>
              <a:cs typeface="Arial" panose="020B0604020202020204" pitchFamily="34" charset="0"/>
            </a:endParaRPr>
          </a:p>
        </p:txBody>
      </p:sp>
      <p:sp>
        <p:nvSpPr>
          <p:cNvPr id="11" name="Text Placeholder 2"/>
          <p:cNvSpPr>
            <a:spLocks noGrp="1"/>
          </p:cNvSpPr>
          <p:nvPr>
            <p:ph type="body" idx="11"/>
          </p:nvPr>
        </p:nvSpPr>
        <p:spPr>
          <a:xfrm>
            <a:off x="811513" y="4520615"/>
            <a:ext cx="10521696" cy="904240"/>
          </a:xfrm>
        </p:spPr>
        <p:txBody>
          <a:bodyPr anchor="ctr">
            <a:noAutofit/>
          </a:bodyPr>
          <a:lstStyle>
            <a:lvl1pPr marL="0" indent="0" algn="ctr">
              <a:lnSpc>
                <a:spcPct val="100000"/>
              </a:lnSpc>
              <a:spcAft>
                <a:spcPts val="600"/>
              </a:spcAft>
              <a:buNone/>
              <a:defRPr sz="2800" b="1" i="1" u="none">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2" name="Rectangle 11"/>
          <p:cNvSpPr/>
          <p:nvPr userDrawn="1"/>
        </p:nvSpPr>
        <p:spPr>
          <a:xfrm>
            <a:off x="363413" y="6329925"/>
            <a:ext cx="11277600" cy="18288"/>
          </a:xfrm>
          <a:prstGeom prst="rect">
            <a:avLst/>
          </a:prstGeom>
          <a:solidFill>
            <a:srgbClr val="7BA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r="47198" b="943"/>
          <a:stretch/>
        </p:blipFill>
        <p:spPr>
          <a:xfrm>
            <a:off x="308114" y="6382606"/>
            <a:ext cx="1437559" cy="419976"/>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923863" y="6329925"/>
            <a:ext cx="706050" cy="504321"/>
          </a:xfrm>
          <a:prstGeom prst="rect">
            <a:avLst/>
          </a:prstGeom>
        </p:spPr>
      </p:pic>
      <p:pic>
        <p:nvPicPr>
          <p:cNvPr id="2" name="Picture 1" descr="A picture containing text, transport, wheel, gear&#10;&#10;Description automatically generated">
            <a:extLst>
              <a:ext uri="{FF2B5EF4-FFF2-40B4-BE49-F238E27FC236}">
                <a16:creationId xmlns:a16="http://schemas.microsoft.com/office/drawing/2014/main" id="{9042C652-0F1F-31E1-FF87-B55181D28A1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452427" y="6419459"/>
            <a:ext cx="1287146" cy="360123"/>
          </a:xfrm>
          <a:prstGeom prst="rect">
            <a:avLst/>
          </a:prstGeom>
        </p:spPr>
      </p:pic>
    </p:spTree>
    <p:extLst>
      <p:ext uri="{BB962C8B-B14F-4D97-AF65-F5344CB8AC3E}">
        <p14:creationId xmlns:p14="http://schemas.microsoft.com/office/powerpoint/2010/main" val="7805767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up Compariso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Content Placeholder 2"/>
          <p:cNvSpPr>
            <a:spLocks noGrp="1"/>
          </p:cNvSpPr>
          <p:nvPr>
            <p:ph sz="half" idx="1"/>
          </p:nvPr>
        </p:nvSpPr>
        <p:spPr>
          <a:xfrm>
            <a:off x="608487" y="1471133"/>
            <a:ext cx="5327904" cy="1962734"/>
          </a:xfrm>
        </p:spPr>
        <p:txBody>
          <a:bodyPr/>
          <a:lstStyle>
            <a:lvl1pPr>
              <a:defRPr sz="1400"/>
            </a:lvl1pPr>
            <a:lvl2pPr>
              <a:spcAft>
                <a:spcPts val="0"/>
              </a:spcAft>
              <a:defRPr sz="1200"/>
            </a:lvl2pPr>
            <a:lvl3pPr>
              <a:spcAft>
                <a:spcPts val="0"/>
              </a:spcAft>
              <a:defRPr sz="1000"/>
            </a:lvl3pPr>
          </a:lstStyle>
          <a:p>
            <a:pPr lvl="0"/>
            <a:r>
              <a:rPr lang="en-US" dirty="0"/>
              <a:t>Edit Master text styles</a:t>
            </a:r>
          </a:p>
          <a:p>
            <a:pPr lvl="1"/>
            <a:r>
              <a:rPr lang="en-US" dirty="0"/>
              <a:t>Second level</a:t>
            </a:r>
          </a:p>
          <a:p>
            <a:pPr lvl="2"/>
            <a:r>
              <a:rPr lang="en-US" dirty="0"/>
              <a:t>Third level</a:t>
            </a:r>
          </a:p>
        </p:txBody>
      </p:sp>
      <p:sp>
        <p:nvSpPr>
          <p:cNvPr id="14" name="Content Placeholder 3"/>
          <p:cNvSpPr>
            <a:spLocks noGrp="1"/>
          </p:cNvSpPr>
          <p:nvPr>
            <p:ph sz="half" idx="2"/>
          </p:nvPr>
        </p:nvSpPr>
        <p:spPr>
          <a:xfrm>
            <a:off x="6238293" y="1469001"/>
            <a:ext cx="5327904" cy="1964866"/>
          </a:xfrm>
        </p:spPr>
        <p:txBody>
          <a:bodyPr/>
          <a:lstStyle>
            <a:lvl1pPr>
              <a:defRPr sz="1400"/>
            </a:lvl1pPr>
            <a:lvl2pPr>
              <a:spcAft>
                <a:spcPts val="0"/>
              </a:spcAft>
              <a:defRPr sz="1200"/>
            </a:lvl2pPr>
            <a:lvl3pPr>
              <a:spcAft>
                <a:spcPts val="0"/>
              </a:spcAft>
              <a:defRPr sz="1000"/>
            </a:lvl3pPr>
          </a:lstStyle>
          <a:p>
            <a:pPr lvl="0"/>
            <a:r>
              <a:rPr lang="en-US" dirty="0"/>
              <a:t>Edit Master text styles</a:t>
            </a:r>
          </a:p>
          <a:p>
            <a:pPr lvl="1"/>
            <a:r>
              <a:rPr lang="en-US" dirty="0"/>
              <a:t>Second level</a:t>
            </a:r>
          </a:p>
          <a:p>
            <a:pPr lvl="2"/>
            <a:r>
              <a:rPr lang="en-US" dirty="0"/>
              <a:t>Third level</a:t>
            </a:r>
          </a:p>
        </p:txBody>
      </p:sp>
      <p:sp>
        <p:nvSpPr>
          <p:cNvPr id="17" name="Text Placeholder 2"/>
          <p:cNvSpPr>
            <a:spLocks noGrp="1"/>
          </p:cNvSpPr>
          <p:nvPr>
            <p:ph type="body" idx="10"/>
          </p:nvPr>
        </p:nvSpPr>
        <p:spPr>
          <a:xfrm>
            <a:off x="608487" y="1094942"/>
            <a:ext cx="5327904" cy="365760"/>
          </a:xfrm>
        </p:spPr>
        <p:txBody>
          <a:bodyPr tIns="0" anchor="t">
            <a:noAutofit/>
          </a:bodyPr>
          <a:lstStyle>
            <a:lvl1pPr marL="0" indent="0" algn="ctr">
              <a:lnSpc>
                <a:spcPct val="100000"/>
              </a:lnSpc>
              <a:spcAft>
                <a:spcPts val="600"/>
              </a:spcAft>
              <a:buNone/>
              <a:defRPr sz="1500" b="1" i="0" u="sng">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Text Placeholder 2"/>
          <p:cNvSpPr>
            <a:spLocks noGrp="1"/>
          </p:cNvSpPr>
          <p:nvPr>
            <p:ph type="body" idx="13"/>
          </p:nvPr>
        </p:nvSpPr>
        <p:spPr>
          <a:xfrm>
            <a:off x="6241213" y="1094102"/>
            <a:ext cx="5327904" cy="365760"/>
          </a:xfrm>
        </p:spPr>
        <p:txBody>
          <a:bodyPr tIns="0" anchor="t">
            <a:noAutofit/>
          </a:bodyPr>
          <a:lstStyle>
            <a:lvl1pPr marL="0" indent="0" algn="ctr">
              <a:lnSpc>
                <a:spcPct val="100000"/>
              </a:lnSpc>
              <a:spcAft>
                <a:spcPts val="600"/>
              </a:spcAft>
              <a:buNone/>
              <a:defRPr lang="en-US" sz="1500" b="1" i="0" u="sng"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lnSpc>
                <a:spcPct val="100000"/>
              </a:lnSpc>
              <a:spcBef>
                <a:spcPts val="0"/>
              </a:spcBef>
              <a:spcAft>
                <a:spcPts val="600"/>
              </a:spcAft>
              <a:buFont typeface="Arial" panose="020B0604020202020204" pitchFamily="34" charset="0"/>
              <a:buNone/>
            </a:pPr>
            <a:r>
              <a:rPr lang="en-US" dirty="0"/>
              <a:t>Edit Master text styles</a:t>
            </a:r>
          </a:p>
        </p:txBody>
      </p:sp>
      <p:sp>
        <p:nvSpPr>
          <p:cNvPr id="19" name="Content Placeholder 2"/>
          <p:cNvSpPr>
            <a:spLocks noGrp="1"/>
          </p:cNvSpPr>
          <p:nvPr>
            <p:ph sz="half" idx="14"/>
          </p:nvPr>
        </p:nvSpPr>
        <p:spPr>
          <a:xfrm>
            <a:off x="603365" y="4038399"/>
            <a:ext cx="5327904" cy="2181138"/>
          </a:xfrm>
        </p:spPr>
        <p:txBody>
          <a:bodyPr/>
          <a:lstStyle>
            <a:lvl1pPr>
              <a:defRPr sz="1400"/>
            </a:lvl1pPr>
            <a:lvl2pPr>
              <a:spcAft>
                <a:spcPts val="0"/>
              </a:spcAft>
              <a:defRPr sz="1200"/>
            </a:lvl2pPr>
            <a:lvl3pPr>
              <a:spcAft>
                <a:spcPts val="0"/>
              </a:spcAft>
              <a:defRPr sz="1000"/>
            </a:lvl3pPr>
          </a:lstStyle>
          <a:p>
            <a:pPr lvl="0"/>
            <a:r>
              <a:rPr lang="en-US" dirty="0"/>
              <a:t>Edit Master text styles</a:t>
            </a:r>
          </a:p>
          <a:p>
            <a:pPr lvl="1"/>
            <a:r>
              <a:rPr lang="en-US" dirty="0"/>
              <a:t>Second level</a:t>
            </a:r>
          </a:p>
          <a:p>
            <a:pPr lvl="2"/>
            <a:r>
              <a:rPr lang="en-US" dirty="0"/>
              <a:t>Third level</a:t>
            </a:r>
          </a:p>
        </p:txBody>
      </p:sp>
      <p:sp>
        <p:nvSpPr>
          <p:cNvPr id="20" name="Content Placeholder 3"/>
          <p:cNvSpPr>
            <a:spLocks noGrp="1"/>
          </p:cNvSpPr>
          <p:nvPr>
            <p:ph sz="half" idx="15"/>
          </p:nvPr>
        </p:nvSpPr>
        <p:spPr>
          <a:xfrm>
            <a:off x="6238293" y="4038400"/>
            <a:ext cx="5327904" cy="2181139"/>
          </a:xfrm>
        </p:spPr>
        <p:txBody>
          <a:bodyPr/>
          <a:lstStyle>
            <a:lvl1pPr>
              <a:defRPr sz="1400"/>
            </a:lvl1pPr>
            <a:lvl2pPr>
              <a:spcAft>
                <a:spcPts val="0"/>
              </a:spcAft>
              <a:defRPr sz="1200"/>
            </a:lvl2pPr>
            <a:lvl3pPr>
              <a:spcAft>
                <a:spcPts val="0"/>
              </a:spcAft>
              <a:defRPr sz="1000"/>
            </a:lvl3pPr>
          </a:lstStyle>
          <a:p>
            <a:pPr lvl="0"/>
            <a:r>
              <a:rPr lang="en-US" dirty="0"/>
              <a:t>Edit Master text styles</a:t>
            </a:r>
          </a:p>
          <a:p>
            <a:pPr lvl="1"/>
            <a:r>
              <a:rPr lang="en-US" dirty="0"/>
              <a:t>Second level</a:t>
            </a:r>
          </a:p>
          <a:p>
            <a:pPr lvl="2"/>
            <a:r>
              <a:rPr lang="en-US" dirty="0"/>
              <a:t>Third level</a:t>
            </a:r>
          </a:p>
        </p:txBody>
      </p:sp>
      <p:sp>
        <p:nvSpPr>
          <p:cNvPr id="21" name="Text Placeholder 2"/>
          <p:cNvSpPr>
            <a:spLocks noGrp="1"/>
          </p:cNvSpPr>
          <p:nvPr>
            <p:ph type="body" idx="16"/>
          </p:nvPr>
        </p:nvSpPr>
        <p:spPr>
          <a:xfrm>
            <a:off x="608488" y="3658844"/>
            <a:ext cx="5327904" cy="365760"/>
          </a:xfrm>
        </p:spPr>
        <p:txBody>
          <a:bodyPr tIns="0" anchor="t">
            <a:noAutofit/>
          </a:bodyPr>
          <a:lstStyle>
            <a:lvl1pPr marL="0" indent="0" algn="ctr">
              <a:lnSpc>
                <a:spcPct val="100000"/>
              </a:lnSpc>
              <a:spcAft>
                <a:spcPts val="600"/>
              </a:spcAft>
              <a:buNone/>
              <a:defRPr sz="1500" b="1" i="0" u="sng">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2" name="Text Placeholder 2"/>
          <p:cNvSpPr>
            <a:spLocks noGrp="1"/>
          </p:cNvSpPr>
          <p:nvPr>
            <p:ph type="body" idx="17"/>
          </p:nvPr>
        </p:nvSpPr>
        <p:spPr>
          <a:xfrm>
            <a:off x="6243413" y="3662663"/>
            <a:ext cx="5327904" cy="365760"/>
          </a:xfrm>
        </p:spPr>
        <p:txBody>
          <a:bodyPr tIns="0" anchor="t">
            <a:noAutofit/>
          </a:bodyPr>
          <a:lstStyle>
            <a:lvl1pPr marL="0" indent="0" algn="ctr">
              <a:lnSpc>
                <a:spcPct val="100000"/>
              </a:lnSpc>
              <a:spcAft>
                <a:spcPts val="600"/>
              </a:spcAft>
              <a:buNone/>
              <a:defRPr sz="1500" b="1" i="0" u="sng">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cxnSp>
        <p:nvCxnSpPr>
          <p:cNvPr id="4" name="Straight Connector 3"/>
          <p:cNvCxnSpPr/>
          <p:nvPr userDrawn="1"/>
        </p:nvCxnSpPr>
        <p:spPr>
          <a:xfrm>
            <a:off x="886691" y="3543300"/>
            <a:ext cx="48906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386946" y="3543300"/>
            <a:ext cx="48906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6082145" y="1335171"/>
            <a:ext cx="0" cy="197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6082145" y="3972650"/>
            <a:ext cx="0" cy="197400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6561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3" name="Content Placeholder 2"/>
          <p:cNvSpPr>
            <a:spLocks noGrp="1"/>
          </p:cNvSpPr>
          <p:nvPr>
            <p:ph sz="half" idx="1"/>
          </p:nvPr>
        </p:nvSpPr>
        <p:spPr>
          <a:xfrm>
            <a:off x="390476" y="1000387"/>
            <a:ext cx="5486400" cy="5230536"/>
          </a:xfrm>
        </p:spPr>
        <p:txBody>
          <a:bodyPr/>
          <a:lstStyle>
            <a:lvl1pPr>
              <a:defRPr sz="2000"/>
            </a:lvl1pPr>
            <a:lvl2pPr>
              <a:defRPr sz="1800"/>
            </a:lvl2pPr>
            <a:lvl3pPr>
              <a:defRPr sz="1600"/>
            </a:lvl3pPr>
          </a:lstStyle>
          <a:p>
            <a:pPr lvl="0"/>
            <a:r>
              <a:rPr lang="en-US" dirty="0"/>
              <a:t>Edit Master text styles</a:t>
            </a:r>
          </a:p>
          <a:p>
            <a:pPr lvl="1"/>
            <a:r>
              <a:rPr lang="en-US" dirty="0"/>
              <a:t>Second level</a:t>
            </a:r>
          </a:p>
          <a:p>
            <a:pPr lvl="2"/>
            <a:r>
              <a:rPr lang="en-US" dirty="0"/>
              <a:t>Third level</a:t>
            </a:r>
          </a:p>
        </p:txBody>
      </p:sp>
      <p:sp>
        <p:nvSpPr>
          <p:cNvPr id="15" name="Picture Placeholder 5"/>
          <p:cNvSpPr>
            <a:spLocks noGrp="1"/>
          </p:cNvSpPr>
          <p:nvPr>
            <p:ph type="pic" sz="quarter" idx="11"/>
          </p:nvPr>
        </p:nvSpPr>
        <p:spPr>
          <a:xfrm>
            <a:off x="6134293" y="3674377"/>
            <a:ext cx="5486400" cy="2286000"/>
          </a:xfrm>
        </p:spPr>
        <p:txBody>
          <a:bodyPr/>
          <a:lstStyle>
            <a:lvl1pPr marL="0" indent="0">
              <a:buNone/>
              <a:defRPr/>
            </a:lvl1pPr>
          </a:lstStyle>
          <a:p>
            <a:endParaRPr lang="en-US" dirty="0"/>
          </a:p>
        </p:txBody>
      </p:sp>
      <p:sp>
        <p:nvSpPr>
          <p:cNvPr id="16" name="Picture Placeholder 5"/>
          <p:cNvSpPr>
            <a:spLocks noGrp="1"/>
          </p:cNvSpPr>
          <p:nvPr>
            <p:ph type="pic" sz="quarter" idx="12"/>
          </p:nvPr>
        </p:nvSpPr>
        <p:spPr>
          <a:xfrm>
            <a:off x="6134293" y="1000387"/>
            <a:ext cx="5486400" cy="2286000"/>
          </a:xfrm>
        </p:spPr>
        <p:txBody>
          <a:bodyPr/>
          <a:lstStyle>
            <a:lvl1pPr marL="0" indent="0">
              <a:buNone/>
              <a:defRPr/>
            </a:lvl1pPr>
          </a:lstStyle>
          <a:p>
            <a:endParaRPr lang="en-US" dirty="0"/>
          </a:p>
        </p:txBody>
      </p:sp>
      <p:sp>
        <p:nvSpPr>
          <p:cNvPr id="18" name="Text Placeholder 9"/>
          <p:cNvSpPr>
            <a:spLocks noGrp="1"/>
          </p:cNvSpPr>
          <p:nvPr>
            <p:ph type="body" sz="quarter" idx="14" hasCustomPrompt="1"/>
          </p:nvPr>
        </p:nvSpPr>
        <p:spPr>
          <a:xfrm>
            <a:off x="6134293" y="3298649"/>
            <a:ext cx="5486400" cy="258282"/>
          </a:xfrm>
        </p:spPr>
        <p:txBody>
          <a:bodyPr tIns="45720" bIns="45720"/>
          <a:lstStyle>
            <a:lvl1pPr marL="0" indent="0" algn="l">
              <a:spcAft>
                <a:spcPts val="0"/>
              </a:spcAft>
              <a:buNone/>
              <a:defRPr sz="1200"/>
            </a:lvl1pPr>
          </a:lstStyle>
          <a:p>
            <a:pPr lvl="0"/>
            <a:r>
              <a:rPr lang="en-US" dirty="0"/>
              <a:t>Caption</a:t>
            </a:r>
          </a:p>
        </p:txBody>
      </p:sp>
      <p:sp>
        <p:nvSpPr>
          <p:cNvPr id="19" name="Text Placeholder 9"/>
          <p:cNvSpPr>
            <a:spLocks noGrp="1"/>
          </p:cNvSpPr>
          <p:nvPr>
            <p:ph type="body" sz="quarter" idx="15" hasCustomPrompt="1"/>
          </p:nvPr>
        </p:nvSpPr>
        <p:spPr>
          <a:xfrm>
            <a:off x="6134293" y="5972641"/>
            <a:ext cx="5486400" cy="258282"/>
          </a:xfrm>
        </p:spPr>
        <p:txBody>
          <a:bodyPr tIns="45720" bIns="45720"/>
          <a:lstStyle>
            <a:lvl1pPr marL="0" indent="0" algn="l">
              <a:spcAft>
                <a:spcPts val="0"/>
              </a:spcAft>
              <a:buNone/>
              <a:defRPr sz="1200"/>
            </a:lvl1pPr>
          </a:lstStyle>
          <a:p>
            <a:pPr lvl="0"/>
            <a:r>
              <a:rPr lang="en-US" dirty="0"/>
              <a:t>Caption</a:t>
            </a:r>
          </a:p>
        </p:txBody>
      </p:sp>
      <p:sp>
        <p:nvSpPr>
          <p:cNvPr id="21" name="Text Placeholder 9"/>
          <p:cNvSpPr>
            <a:spLocks noGrp="1"/>
          </p:cNvSpPr>
          <p:nvPr>
            <p:ph type="body" sz="quarter" idx="19" hasCustomPrompt="1"/>
          </p:nvPr>
        </p:nvSpPr>
        <p:spPr>
          <a:xfrm>
            <a:off x="6191024" y="3037603"/>
            <a:ext cx="1219200" cy="201168"/>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
        <p:nvSpPr>
          <p:cNvPr id="22" name="Text Placeholder 9"/>
          <p:cNvSpPr>
            <a:spLocks noGrp="1"/>
          </p:cNvSpPr>
          <p:nvPr>
            <p:ph type="body" sz="quarter" idx="20" hasCustomPrompt="1"/>
          </p:nvPr>
        </p:nvSpPr>
        <p:spPr>
          <a:xfrm>
            <a:off x="6180141" y="5710214"/>
            <a:ext cx="1219200" cy="201168"/>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Tree>
    <p:extLst>
      <p:ext uri="{BB962C8B-B14F-4D97-AF65-F5344CB8AC3E}">
        <p14:creationId xmlns:p14="http://schemas.microsoft.com/office/powerpoint/2010/main" val="27875117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2"/>
          <p:cNvSpPr>
            <a:spLocks noGrp="1"/>
          </p:cNvSpPr>
          <p:nvPr>
            <p:ph sz="half" idx="1"/>
          </p:nvPr>
        </p:nvSpPr>
        <p:spPr>
          <a:xfrm>
            <a:off x="390475" y="1000387"/>
            <a:ext cx="7327396" cy="5230536"/>
          </a:xfrm>
        </p:spPr>
        <p:txBody>
          <a:bodyPr/>
          <a:lstStyle>
            <a:lvl1pPr>
              <a:defRPr sz="2000"/>
            </a:lvl1pPr>
            <a:lvl2pPr>
              <a:defRPr sz="1800"/>
            </a:lvl2pPr>
            <a:lvl3pPr>
              <a:defRPr sz="1600"/>
            </a:lvl3pPr>
          </a:lstStyle>
          <a:p>
            <a:pPr lvl="0"/>
            <a:r>
              <a:rPr lang="en-US" dirty="0"/>
              <a:t>Edit Master text styles</a:t>
            </a:r>
          </a:p>
          <a:p>
            <a:pPr lvl="1"/>
            <a:r>
              <a:rPr lang="en-US" dirty="0"/>
              <a:t>Second level</a:t>
            </a:r>
          </a:p>
          <a:p>
            <a:pPr lvl="2"/>
            <a:r>
              <a:rPr lang="en-US" dirty="0"/>
              <a:t>Third level</a:t>
            </a:r>
          </a:p>
        </p:txBody>
      </p:sp>
      <p:sp>
        <p:nvSpPr>
          <p:cNvPr id="16" name="Picture Placeholder 5"/>
          <p:cNvSpPr>
            <a:spLocks noGrp="1"/>
          </p:cNvSpPr>
          <p:nvPr>
            <p:ph type="pic" sz="quarter" idx="12"/>
          </p:nvPr>
        </p:nvSpPr>
        <p:spPr>
          <a:xfrm>
            <a:off x="7963093" y="1036607"/>
            <a:ext cx="3657600" cy="4114800"/>
          </a:xfrm>
        </p:spPr>
        <p:txBody>
          <a:bodyPr/>
          <a:lstStyle>
            <a:lvl1pPr marL="0" indent="0">
              <a:buNone/>
              <a:defRPr/>
            </a:lvl1pPr>
          </a:lstStyle>
          <a:p>
            <a:endParaRPr lang="en-US" dirty="0"/>
          </a:p>
        </p:txBody>
      </p:sp>
      <p:sp>
        <p:nvSpPr>
          <p:cNvPr id="18" name="Text Placeholder 9"/>
          <p:cNvSpPr>
            <a:spLocks noGrp="1"/>
          </p:cNvSpPr>
          <p:nvPr>
            <p:ph type="body" sz="quarter" idx="14" hasCustomPrompt="1"/>
          </p:nvPr>
        </p:nvSpPr>
        <p:spPr>
          <a:xfrm>
            <a:off x="7963093" y="5176574"/>
            <a:ext cx="3657600" cy="1054349"/>
          </a:xfrm>
        </p:spPr>
        <p:txBody>
          <a:bodyPr tIns="45720" bIns="45720"/>
          <a:lstStyle>
            <a:lvl1pPr marL="0" indent="0" algn="l">
              <a:spcAft>
                <a:spcPts val="0"/>
              </a:spcAft>
              <a:buNone/>
              <a:defRPr sz="1200"/>
            </a:lvl1pPr>
          </a:lstStyle>
          <a:p>
            <a:pPr lvl="0"/>
            <a:r>
              <a:rPr lang="en-US" dirty="0"/>
              <a:t>Caption</a:t>
            </a:r>
          </a:p>
        </p:txBody>
      </p:sp>
      <p:sp>
        <p:nvSpPr>
          <p:cNvPr id="21" name="Text Placeholder 9"/>
          <p:cNvSpPr>
            <a:spLocks noGrp="1"/>
          </p:cNvSpPr>
          <p:nvPr>
            <p:ph type="body" sz="quarter" idx="19" hasCustomPrompt="1"/>
          </p:nvPr>
        </p:nvSpPr>
        <p:spPr>
          <a:xfrm>
            <a:off x="8041391" y="4885244"/>
            <a:ext cx="1219200" cy="201168"/>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Tree>
    <p:extLst>
      <p:ext uri="{BB962C8B-B14F-4D97-AF65-F5344CB8AC3E}">
        <p14:creationId xmlns:p14="http://schemas.microsoft.com/office/powerpoint/2010/main" val="3973503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05534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2"/>
          <p:cNvSpPr>
            <a:spLocks noGrp="1"/>
          </p:cNvSpPr>
          <p:nvPr>
            <p:ph sz="half" idx="1"/>
          </p:nvPr>
        </p:nvSpPr>
        <p:spPr>
          <a:xfrm>
            <a:off x="6134293" y="3707933"/>
            <a:ext cx="5486400" cy="2286000"/>
          </a:xfrm>
        </p:spPr>
        <p:txBody>
          <a:bodyPr/>
          <a:lstStyle>
            <a:lvl1pPr>
              <a:defRPr sz="1800"/>
            </a:lvl1pPr>
            <a:lvl2pPr>
              <a:defRPr sz="1600"/>
            </a:lvl2pPr>
            <a:lvl3pPr>
              <a:defRPr sz="1400"/>
            </a:lvl3pPr>
          </a:lstStyle>
          <a:p>
            <a:pPr lvl="0"/>
            <a:r>
              <a:rPr lang="en-US" dirty="0"/>
              <a:t>Edit Master text styles</a:t>
            </a:r>
          </a:p>
          <a:p>
            <a:pPr lvl="1"/>
            <a:r>
              <a:rPr lang="en-US" dirty="0"/>
              <a:t>Second level</a:t>
            </a:r>
          </a:p>
          <a:p>
            <a:pPr lvl="2"/>
            <a:r>
              <a:rPr lang="en-US" dirty="0"/>
              <a:t>Third level</a:t>
            </a:r>
          </a:p>
        </p:txBody>
      </p:sp>
      <p:sp>
        <p:nvSpPr>
          <p:cNvPr id="14" name="Picture Placeholder 5"/>
          <p:cNvSpPr>
            <a:spLocks noGrp="1"/>
          </p:cNvSpPr>
          <p:nvPr>
            <p:ph type="pic" sz="quarter" idx="10"/>
          </p:nvPr>
        </p:nvSpPr>
        <p:spPr>
          <a:xfrm>
            <a:off x="390476" y="1000387"/>
            <a:ext cx="5486400" cy="2286000"/>
          </a:xfrm>
        </p:spPr>
        <p:txBody>
          <a:bodyPr/>
          <a:lstStyle>
            <a:lvl1pPr marL="0" indent="0">
              <a:buNone/>
              <a:defRPr/>
            </a:lvl1pPr>
          </a:lstStyle>
          <a:p>
            <a:endParaRPr lang="en-US" dirty="0"/>
          </a:p>
        </p:txBody>
      </p:sp>
      <p:sp>
        <p:nvSpPr>
          <p:cNvPr id="15" name="Picture Placeholder 5"/>
          <p:cNvSpPr>
            <a:spLocks noGrp="1"/>
          </p:cNvSpPr>
          <p:nvPr>
            <p:ph type="pic" sz="quarter" idx="11"/>
          </p:nvPr>
        </p:nvSpPr>
        <p:spPr>
          <a:xfrm>
            <a:off x="390476" y="3707933"/>
            <a:ext cx="5486400" cy="2286000"/>
          </a:xfrm>
        </p:spPr>
        <p:txBody>
          <a:bodyPr/>
          <a:lstStyle>
            <a:lvl1pPr marL="0" indent="0">
              <a:buNone/>
              <a:defRPr/>
            </a:lvl1pPr>
          </a:lstStyle>
          <a:p>
            <a:endParaRPr lang="en-US" dirty="0"/>
          </a:p>
        </p:txBody>
      </p:sp>
      <p:sp>
        <p:nvSpPr>
          <p:cNvPr id="16" name="Picture Placeholder 5"/>
          <p:cNvSpPr>
            <a:spLocks noGrp="1"/>
          </p:cNvSpPr>
          <p:nvPr>
            <p:ph type="pic" sz="quarter" idx="12"/>
          </p:nvPr>
        </p:nvSpPr>
        <p:spPr>
          <a:xfrm>
            <a:off x="6134293" y="1000387"/>
            <a:ext cx="5486400" cy="2286000"/>
          </a:xfrm>
        </p:spPr>
        <p:txBody>
          <a:bodyPr/>
          <a:lstStyle>
            <a:lvl1pPr marL="0" indent="0">
              <a:buNone/>
              <a:defRPr/>
            </a:lvl1pPr>
          </a:lstStyle>
          <a:p>
            <a:endParaRPr lang="en-US" dirty="0"/>
          </a:p>
        </p:txBody>
      </p:sp>
      <p:sp>
        <p:nvSpPr>
          <p:cNvPr id="17" name="Text Placeholder 9"/>
          <p:cNvSpPr>
            <a:spLocks noGrp="1"/>
          </p:cNvSpPr>
          <p:nvPr>
            <p:ph type="body" sz="quarter" idx="13" hasCustomPrompt="1"/>
          </p:nvPr>
        </p:nvSpPr>
        <p:spPr>
          <a:xfrm>
            <a:off x="390476" y="3298650"/>
            <a:ext cx="5486400" cy="258282"/>
          </a:xfrm>
        </p:spPr>
        <p:txBody>
          <a:bodyPr tIns="45720" bIns="45720"/>
          <a:lstStyle>
            <a:lvl1pPr marL="0" indent="0" algn="l">
              <a:spcAft>
                <a:spcPts val="0"/>
              </a:spcAft>
              <a:buNone/>
              <a:defRPr sz="1200"/>
            </a:lvl1pPr>
          </a:lstStyle>
          <a:p>
            <a:pPr lvl="0"/>
            <a:r>
              <a:rPr lang="en-US" dirty="0"/>
              <a:t>Caption</a:t>
            </a:r>
          </a:p>
        </p:txBody>
      </p:sp>
      <p:sp>
        <p:nvSpPr>
          <p:cNvPr id="18" name="Text Placeholder 9"/>
          <p:cNvSpPr>
            <a:spLocks noGrp="1"/>
          </p:cNvSpPr>
          <p:nvPr>
            <p:ph type="body" sz="quarter" idx="14" hasCustomPrompt="1"/>
          </p:nvPr>
        </p:nvSpPr>
        <p:spPr>
          <a:xfrm>
            <a:off x="6134293" y="3298649"/>
            <a:ext cx="5486400" cy="258282"/>
          </a:xfrm>
        </p:spPr>
        <p:txBody>
          <a:bodyPr tIns="45720" bIns="45720"/>
          <a:lstStyle>
            <a:lvl1pPr marL="0" indent="0" algn="l">
              <a:spcAft>
                <a:spcPts val="0"/>
              </a:spcAft>
              <a:buNone/>
              <a:defRPr sz="1200"/>
            </a:lvl1pPr>
          </a:lstStyle>
          <a:p>
            <a:pPr lvl="0"/>
            <a:r>
              <a:rPr lang="en-US" dirty="0"/>
              <a:t>Caption</a:t>
            </a:r>
          </a:p>
        </p:txBody>
      </p:sp>
      <p:sp>
        <p:nvSpPr>
          <p:cNvPr id="19" name="Text Placeholder 9"/>
          <p:cNvSpPr>
            <a:spLocks noGrp="1"/>
          </p:cNvSpPr>
          <p:nvPr>
            <p:ph type="body" sz="quarter" idx="15" hasCustomPrompt="1"/>
          </p:nvPr>
        </p:nvSpPr>
        <p:spPr>
          <a:xfrm>
            <a:off x="390476" y="6006197"/>
            <a:ext cx="5486400" cy="258282"/>
          </a:xfrm>
        </p:spPr>
        <p:txBody>
          <a:bodyPr tIns="45720" bIns="45720"/>
          <a:lstStyle>
            <a:lvl1pPr marL="0" indent="0" algn="l">
              <a:spcAft>
                <a:spcPts val="0"/>
              </a:spcAft>
              <a:buNone/>
              <a:defRPr sz="1200"/>
            </a:lvl1pPr>
          </a:lstStyle>
          <a:p>
            <a:pPr lvl="0"/>
            <a:r>
              <a:rPr lang="en-US" dirty="0"/>
              <a:t>Caption</a:t>
            </a:r>
          </a:p>
        </p:txBody>
      </p:sp>
      <p:sp>
        <p:nvSpPr>
          <p:cNvPr id="20" name="Text Placeholder 9"/>
          <p:cNvSpPr>
            <a:spLocks noGrp="1"/>
          </p:cNvSpPr>
          <p:nvPr>
            <p:ph type="body" sz="quarter" idx="18" hasCustomPrompt="1"/>
          </p:nvPr>
        </p:nvSpPr>
        <p:spPr>
          <a:xfrm>
            <a:off x="436324" y="3037605"/>
            <a:ext cx="1219200" cy="201168"/>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
        <p:nvSpPr>
          <p:cNvPr id="21" name="Text Placeholder 9"/>
          <p:cNvSpPr>
            <a:spLocks noGrp="1"/>
          </p:cNvSpPr>
          <p:nvPr>
            <p:ph type="body" sz="quarter" idx="19" hasCustomPrompt="1"/>
          </p:nvPr>
        </p:nvSpPr>
        <p:spPr>
          <a:xfrm>
            <a:off x="6191024" y="3037603"/>
            <a:ext cx="1219200" cy="201168"/>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
        <p:nvSpPr>
          <p:cNvPr id="22" name="Text Placeholder 9"/>
          <p:cNvSpPr>
            <a:spLocks noGrp="1"/>
          </p:cNvSpPr>
          <p:nvPr>
            <p:ph type="body" sz="quarter" idx="20" hasCustomPrompt="1"/>
          </p:nvPr>
        </p:nvSpPr>
        <p:spPr>
          <a:xfrm>
            <a:off x="436324" y="5754161"/>
            <a:ext cx="1219200" cy="201168"/>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
        <p:nvSpPr>
          <p:cNvPr id="23" name="Text Placeholder 9"/>
          <p:cNvSpPr>
            <a:spLocks noGrp="1"/>
          </p:cNvSpPr>
          <p:nvPr>
            <p:ph type="body" sz="quarter" idx="21" hasCustomPrompt="1"/>
          </p:nvPr>
        </p:nvSpPr>
        <p:spPr>
          <a:xfrm>
            <a:off x="6191024" y="5771473"/>
            <a:ext cx="1219200" cy="201168"/>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
        <p:nvSpPr>
          <p:cNvPr id="24" name="Text Placeholder 9"/>
          <p:cNvSpPr>
            <a:spLocks noGrp="1"/>
          </p:cNvSpPr>
          <p:nvPr>
            <p:ph type="body" sz="quarter" idx="22" hasCustomPrompt="1"/>
          </p:nvPr>
        </p:nvSpPr>
        <p:spPr>
          <a:xfrm>
            <a:off x="6134293" y="6006197"/>
            <a:ext cx="5486400" cy="258282"/>
          </a:xfrm>
        </p:spPr>
        <p:txBody>
          <a:bodyPr tIns="45720" bIns="45720"/>
          <a:lstStyle>
            <a:lvl1pPr marL="0" indent="0" algn="l">
              <a:spcAft>
                <a:spcPts val="0"/>
              </a:spcAft>
              <a:buNone/>
              <a:defRPr sz="1200"/>
            </a:lvl1pPr>
          </a:lstStyle>
          <a:p>
            <a:pPr lvl="0"/>
            <a:r>
              <a:rPr lang="en-US" dirty="0"/>
              <a:t>Caption</a:t>
            </a:r>
          </a:p>
        </p:txBody>
      </p:sp>
    </p:spTree>
    <p:extLst>
      <p:ext uri="{BB962C8B-B14F-4D97-AF65-F5344CB8AC3E}">
        <p14:creationId xmlns:p14="http://schemas.microsoft.com/office/powerpoint/2010/main" val="28044992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5" name="Picture Placeholder 5"/>
          <p:cNvSpPr>
            <a:spLocks noGrp="1"/>
          </p:cNvSpPr>
          <p:nvPr>
            <p:ph type="pic" sz="quarter" idx="10"/>
          </p:nvPr>
        </p:nvSpPr>
        <p:spPr>
          <a:xfrm>
            <a:off x="390476" y="1000387"/>
            <a:ext cx="5486400" cy="2286000"/>
          </a:xfrm>
        </p:spPr>
        <p:txBody>
          <a:bodyPr/>
          <a:lstStyle>
            <a:lvl1pPr marL="0" indent="0">
              <a:buNone/>
              <a:defRPr/>
            </a:lvl1pPr>
          </a:lstStyle>
          <a:p>
            <a:endParaRPr lang="en-US" dirty="0"/>
          </a:p>
        </p:txBody>
      </p:sp>
      <p:sp>
        <p:nvSpPr>
          <p:cNvPr id="16" name="Picture Placeholder 5"/>
          <p:cNvSpPr>
            <a:spLocks noGrp="1"/>
          </p:cNvSpPr>
          <p:nvPr>
            <p:ph type="pic" sz="quarter" idx="11"/>
          </p:nvPr>
        </p:nvSpPr>
        <p:spPr>
          <a:xfrm>
            <a:off x="390476" y="3707933"/>
            <a:ext cx="5486400" cy="2286000"/>
          </a:xfrm>
        </p:spPr>
        <p:txBody>
          <a:bodyPr/>
          <a:lstStyle>
            <a:lvl1pPr marL="0" indent="0">
              <a:buNone/>
              <a:defRPr/>
            </a:lvl1pPr>
          </a:lstStyle>
          <a:p>
            <a:endParaRPr lang="en-US" dirty="0"/>
          </a:p>
        </p:txBody>
      </p:sp>
      <p:sp>
        <p:nvSpPr>
          <p:cNvPr id="17" name="Picture Placeholder 5"/>
          <p:cNvSpPr>
            <a:spLocks noGrp="1"/>
          </p:cNvSpPr>
          <p:nvPr>
            <p:ph type="pic" sz="quarter" idx="12"/>
          </p:nvPr>
        </p:nvSpPr>
        <p:spPr>
          <a:xfrm>
            <a:off x="6134293" y="1000387"/>
            <a:ext cx="5486400" cy="2286000"/>
          </a:xfrm>
        </p:spPr>
        <p:txBody>
          <a:bodyPr/>
          <a:lstStyle>
            <a:lvl1pPr marL="0" indent="0">
              <a:buNone/>
              <a:defRPr/>
            </a:lvl1pPr>
          </a:lstStyle>
          <a:p>
            <a:endParaRPr lang="en-US" dirty="0"/>
          </a:p>
        </p:txBody>
      </p:sp>
      <p:sp>
        <p:nvSpPr>
          <p:cNvPr id="18" name="Text Placeholder 9"/>
          <p:cNvSpPr>
            <a:spLocks noGrp="1"/>
          </p:cNvSpPr>
          <p:nvPr>
            <p:ph type="body" sz="quarter" idx="13" hasCustomPrompt="1"/>
          </p:nvPr>
        </p:nvSpPr>
        <p:spPr>
          <a:xfrm>
            <a:off x="390476" y="3298650"/>
            <a:ext cx="5486400" cy="258282"/>
          </a:xfrm>
        </p:spPr>
        <p:txBody>
          <a:bodyPr tIns="45720" bIns="45720"/>
          <a:lstStyle>
            <a:lvl1pPr marL="0" indent="0" algn="l">
              <a:spcAft>
                <a:spcPts val="0"/>
              </a:spcAft>
              <a:buNone/>
              <a:defRPr sz="1200"/>
            </a:lvl1pPr>
          </a:lstStyle>
          <a:p>
            <a:pPr lvl="0"/>
            <a:r>
              <a:rPr lang="en-US" dirty="0"/>
              <a:t>Caption</a:t>
            </a:r>
          </a:p>
        </p:txBody>
      </p:sp>
      <p:sp>
        <p:nvSpPr>
          <p:cNvPr id="19" name="Text Placeholder 9"/>
          <p:cNvSpPr>
            <a:spLocks noGrp="1"/>
          </p:cNvSpPr>
          <p:nvPr>
            <p:ph type="body" sz="quarter" idx="14" hasCustomPrompt="1"/>
          </p:nvPr>
        </p:nvSpPr>
        <p:spPr>
          <a:xfrm>
            <a:off x="6134293" y="3298649"/>
            <a:ext cx="5486400" cy="258282"/>
          </a:xfrm>
        </p:spPr>
        <p:txBody>
          <a:bodyPr tIns="45720" bIns="45720"/>
          <a:lstStyle>
            <a:lvl1pPr marL="0" indent="0" algn="l">
              <a:spcAft>
                <a:spcPts val="0"/>
              </a:spcAft>
              <a:buNone/>
              <a:defRPr sz="1200"/>
            </a:lvl1pPr>
          </a:lstStyle>
          <a:p>
            <a:pPr lvl="0"/>
            <a:r>
              <a:rPr lang="en-US" dirty="0"/>
              <a:t>Caption</a:t>
            </a:r>
          </a:p>
        </p:txBody>
      </p:sp>
      <p:sp>
        <p:nvSpPr>
          <p:cNvPr id="20" name="Text Placeholder 9"/>
          <p:cNvSpPr>
            <a:spLocks noGrp="1"/>
          </p:cNvSpPr>
          <p:nvPr>
            <p:ph type="body" sz="quarter" idx="15" hasCustomPrompt="1"/>
          </p:nvPr>
        </p:nvSpPr>
        <p:spPr>
          <a:xfrm>
            <a:off x="390476" y="6006197"/>
            <a:ext cx="5486400" cy="258282"/>
          </a:xfrm>
        </p:spPr>
        <p:txBody>
          <a:bodyPr tIns="45720" bIns="45720"/>
          <a:lstStyle>
            <a:lvl1pPr marL="0" indent="0" algn="l">
              <a:spcAft>
                <a:spcPts val="0"/>
              </a:spcAft>
              <a:buNone/>
              <a:defRPr sz="1200"/>
            </a:lvl1pPr>
          </a:lstStyle>
          <a:p>
            <a:pPr lvl="0"/>
            <a:r>
              <a:rPr lang="en-US" dirty="0"/>
              <a:t>Caption</a:t>
            </a:r>
          </a:p>
        </p:txBody>
      </p:sp>
      <p:sp>
        <p:nvSpPr>
          <p:cNvPr id="21" name="Picture Placeholder 5"/>
          <p:cNvSpPr>
            <a:spLocks noGrp="1"/>
          </p:cNvSpPr>
          <p:nvPr>
            <p:ph type="pic" sz="quarter" idx="16"/>
          </p:nvPr>
        </p:nvSpPr>
        <p:spPr>
          <a:xfrm>
            <a:off x="6134293" y="3707933"/>
            <a:ext cx="5486400" cy="2286000"/>
          </a:xfrm>
        </p:spPr>
        <p:txBody>
          <a:bodyPr/>
          <a:lstStyle>
            <a:lvl1pPr marL="0" indent="0">
              <a:buNone/>
              <a:defRPr/>
            </a:lvl1pPr>
          </a:lstStyle>
          <a:p>
            <a:endParaRPr lang="en-US" dirty="0"/>
          </a:p>
        </p:txBody>
      </p:sp>
      <p:sp>
        <p:nvSpPr>
          <p:cNvPr id="22" name="Text Placeholder 9"/>
          <p:cNvSpPr>
            <a:spLocks noGrp="1"/>
          </p:cNvSpPr>
          <p:nvPr>
            <p:ph type="body" sz="quarter" idx="17" hasCustomPrompt="1"/>
          </p:nvPr>
        </p:nvSpPr>
        <p:spPr>
          <a:xfrm>
            <a:off x="6134293" y="6006197"/>
            <a:ext cx="5486400" cy="258282"/>
          </a:xfrm>
        </p:spPr>
        <p:txBody>
          <a:bodyPr tIns="45720" bIns="45720"/>
          <a:lstStyle>
            <a:lvl1pPr marL="0" indent="0" algn="l">
              <a:spcAft>
                <a:spcPts val="0"/>
              </a:spcAft>
              <a:buNone/>
              <a:defRPr sz="1200"/>
            </a:lvl1pPr>
          </a:lstStyle>
          <a:p>
            <a:pPr lvl="0"/>
            <a:r>
              <a:rPr lang="en-US" dirty="0"/>
              <a:t>Caption</a:t>
            </a:r>
          </a:p>
        </p:txBody>
      </p:sp>
      <p:sp>
        <p:nvSpPr>
          <p:cNvPr id="23" name="Text Placeholder 9"/>
          <p:cNvSpPr>
            <a:spLocks noGrp="1"/>
          </p:cNvSpPr>
          <p:nvPr>
            <p:ph type="body" sz="quarter" idx="18" hasCustomPrompt="1"/>
          </p:nvPr>
        </p:nvSpPr>
        <p:spPr>
          <a:xfrm>
            <a:off x="450179" y="3047996"/>
            <a:ext cx="1219200" cy="201168"/>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
        <p:nvSpPr>
          <p:cNvPr id="24" name="Text Placeholder 9"/>
          <p:cNvSpPr>
            <a:spLocks noGrp="1"/>
          </p:cNvSpPr>
          <p:nvPr>
            <p:ph type="body" sz="quarter" idx="19" hasCustomPrompt="1"/>
          </p:nvPr>
        </p:nvSpPr>
        <p:spPr>
          <a:xfrm>
            <a:off x="6204879" y="3047994"/>
            <a:ext cx="1219200" cy="201168"/>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
        <p:nvSpPr>
          <p:cNvPr id="25" name="Text Placeholder 9"/>
          <p:cNvSpPr>
            <a:spLocks noGrp="1"/>
          </p:cNvSpPr>
          <p:nvPr>
            <p:ph type="body" sz="quarter" idx="20" hasCustomPrompt="1"/>
          </p:nvPr>
        </p:nvSpPr>
        <p:spPr>
          <a:xfrm>
            <a:off x="450179" y="5754161"/>
            <a:ext cx="1219200" cy="201168"/>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
        <p:nvSpPr>
          <p:cNvPr id="26" name="Text Placeholder 9"/>
          <p:cNvSpPr>
            <a:spLocks noGrp="1"/>
          </p:cNvSpPr>
          <p:nvPr>
            <p:ph type="body" sz="quarter" idx="21" hasCustomPrompt="1"/>
          </p:nvPr>
        </p:nvSpPr>
        <p:spPr>
          <a:xfrm>
            <a:off x="6204879" y="5754159"/>
            <a:ext cx="1219200" cy="201168"/>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Tree>
    <p:extLst>
      <p:ext uri="{BB962C8B-B14F-4D97-AF65-F5344CB8AC3E}">
        <p14:creationId xmlns:p14="http://schemas.microsoft.com/office/powerpoint/2010/main" val="964951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sz="half" idx="1"/>
          </p:nvPr>
        </p:nvSpPr>
        <p:spPr>
          <a:xfrm>
            <a:off x="524544" y="1139929"/>
            <a:ext cx="10940411" cy="1334824"/>
          </a:xfrm>
        </p:spPr>
        <p:txBody>
          <a:bodyPr/>
          <a:lstStyle>
            <a:lvl1pPr>
              <a:defRPr sz="2400"/>
            </a:lvl1pPr>
            <a:lvl2pPr>
              <a:defRPr sz="2400"/>
            </a:lvl2pPr>
            <a:lvl3pPr>
              <a:defRPr sz="2000"/>
            </a:lvl3pPr>
          </a:lstStyle>
          <a:p>
            <a:pPr lvl="0"/>
            <a:r>
              <a:rPr lang="en-US" dirty="0"/>
              <a:t>Edit Master text styles</a:t>
            </a:r>
          </a:p>
          <a:p>
            <a:pPr lvl="1"/>
            <a:r>
              <a:rPr lang="en-US" dirty="0"/>
              <a:t>Second level</a:t>
            </a:r>
          </a:p>
          <a:p>
            <a:pPr lvl="2"/>
            <a:r>
              <a:rPr lang="en-US" dirty="0"/>
              <a:t>Third level</a:t>
            </a:r>
          </a:p>
        </p:txBody>
      </p:sp>
      <p:sp>
        <p:nvSpPr>
          <p:cNvPr id="13" name="Picture Placeholder 5"/>
          <p:cNvSpPr>
            <a:spLocks noGrp="1"/>
          </p:cNvSpPr>
          <p:nvPr>
            <p:ph type="pic" sz="quarter" idx="10"/>
          </p:nvPr>
        </p:nvSpPr>
        <p:spPr>
          <a:xfrm>
            <a:off x="4134555" y="3243563"/>
            <a:ext cx="3925824" cy="2093976"/>
          </a:xfrm>
        </p:spPr>
        <p:txBody>
          <a:bodyPr/>
          <a:lstStyle>
            <a:lvl1pPr marL="0" indent="0">
              <a:buNone/>
              <a:defRPr/>
            </a:lvl1pPr>
          </a:lstStyle>
          <a:p>
            <a:endParaRPr lang="en-US" dirty="0"/>
          </a:p>
        </p:txBody>
      </p:sp>
      <p:sp>
        <p:nvSpPr>
          <p:cNvPr id="14" name="Picture Placeholder 5"/>
          <p:cNvSpPr>
            <a:spLocks noGrp="1"/>
          </p:cNvSpPr>
          <p:nvPr>
            <p:ph type="pic" sz="quarter" idx="11"/>
          </p:nvPr>
        </p:nvSpPr>
        <p:spPr>
          <a:xfrm>
            <a:off x="410027" y="2633781"/>
            <a:ext cx="3926445" cy="2093605"/>
          </a:xfrm>
        </p:spPr>
        <p:txBody>
          <a:bodyPr/>
          <a:lstStyle>
            <a:lvl1pPr marL="0" indent="0">
              <a:buNone/>
              <a:defRPr/>
            </a:lvl1pPr>
          </a:lstStyle>
          <a:p>
            <a:endParaRPr lang="en-US" dirty="0"/>
          </a:p>
        </p:txBody>
      </p:sp>
      <p:sp>
        <p:nvSpPr>
          <p:cNvPr id="15" name="Picture Placeholder 5"/>
          <p:cNvSpPr>
            <a:spLocks noGrp="1"/>
          </p:cNvSpPr>
          <p:nvPr>
            <p:ph type="pic" sz="quarter" idx="12"/>
          </p:nvPr>
        </p:nvSpPr>
        <p:spPr>
          <a:xfrm>
            <a:off x="7859083" y="3876173"/>
            <a:ext cx="3925824" cy="2093976"/>
          </a:xfrm>
        </p:spPr>
        <p:txBody>
          <a:bodyPr/>
          <a:lstStyle>
            <a:lvl1pPr marL="0" indent="0">
              <a:buNone/>
              <a:defRPr/>
            </a:lvl1pPr>
          </a:lstStyle>
          <a:p>
            <a:endParaRPr lang="en-US" dirty="0"/>
          </a:p>
        </p:txBody>
      </p:sp>
      <p:sp>
        <p:nvSpPr>
          <p:cNvPr id="16" name="Text Placeholder 9"/>
          <p:cNvSpPr>
            <a:spLocks noGrp="1"/>
          </p:cNvSpPr>
          <p:nvPr>
            <p:ph type="body" sz="quarter" idx="13" hasCustomPrompt="1"/>
          </p:nvPr>
        </p:nvSpPr>
        <p:spPr>
          <a:xfrm>
            <a:off x="411756" y="4735774"/>
            <a:ext cx="3413760" cy="251862"/>
          </a:xfrm>
        </p:spPr>
        <p:txBody>
          <a:bodyPr tIns="45720" bIns="45720"/>
          <a:lstStyle>
            <a:lvl1pPr marL="0" indent="0" algn="l">
              <a:spcAft>
                <a:spcPts val="0"/>
              </a:spcAft>
              <a:buNone/>
              <a:defRPr sz="1200"/>
            </a:lvl1pPr>
          </a:lstStyle>
          <a:p>
            <a:pPr lvl="0"/>
            <a:r>
              <a:rPr lang="en-US" dirty="0"/>
              <a:t>Caption</a:t>
            </a:r>
          </a:p>
        </p:txBody>
      </p:sp>
      <p:sp>
        <p:nvSpPr>
          <p:cNvPr id="17" name="Text Placeholder 9"/>
          <p:cNvSpPr>
            <a:spLocks noGrp="1"/>
          </p:cNvSpPr>
          <p:nvPr>
            <p:ph type="body" sz="quarter" idx="14" hasCustomPrompt="1"/>
          </p:nvPr>
        </p:nvSpPr>
        <p:spPr>
          <a:xfrm>
            <a:off x="4126099" y="5352763"/>
            <a:ext cx="3327645" cy="319456"/>
          </a:xfrm>
        </p:spPr>
        <p:txBody>
          <a:bodyPr tIns="45720" bIns="45720"/>
          <a:lstStyle>
            <a:lvl1pPr marL="0" indent="0" algn="l">
              <a:spcAft>
                <a:spcPts val="0"/>
              </a:spcAft>
              <a:buNone/>
              <a:defRPr sz="1200"/>
            </a:lvl1pPr>
          </a:lstStyle>
          <a:p>
            <a:pPr lvl="0"/>
            <a:r>
              <a:rPr lang="en-US" dirty="0"/>
              <a:t>Caption</a:t>
            </a:r>
          </a:p>
        </p:txBody>
      </p:sp>
      <p:sp>
        <p:nvSpPr>
          <p:cNvPr id="18" name="Text Placeholder 9"/>
          <p:cNvSpPr>
            <a:spLocks noGrp="1"/>
          </p:cNvSpPr>
          <p:nvPr>
            <p:ph type="body" sz="quarter" idx="15" hasCustomPrompt="1"/>
          </p:nvPr>
        </p:nvSpPr>
        <p:spPr>
          <a:xfrm>
            <a:off x="7859083" y="5997990"/>
            <a:ext cx="3925824" cy="301611"/>
          </a:xfrm>
        </p:spPr>
        <p:txBody>
          <a:bodyPr tIns="45720" bIns="45720"/>
          <a:lstStyle>
            <a:lvl1pPr marL="0" indent="0" algn="l">
              <a:spcAft>
                <a:spcPts val="0"/>
              </a:spcAft>
              <a:buNone/>
              <a:defRPr sz="1200"/>
            </a:lvl1pPr>
          </a:lstStyle>
          <a:p>
            <a:pPr lvl="0"/>
            <a:r>
              <a:rPr lang="en-US" dirty="0"/>
              <a:t>Caption</a:t>
            </a:r>
          </a:p>
        </p:txBody>
      </p:sp>
      <p:sp>
        <p:nvSpPr>
          <p:cNvPr id="21" name="Text Placeholder 9"/>
          <p:cNvSpPr>
            <a:spLocks noGrp="1"/>
          </p:cNvSpPr>
          <p:nvPr>
            <p:ph type="body" sz="quarter" idx="20" hasCustomPrompt="1"/>
          </p:nvPr>
        </p:nvSpPr>
        <p:spPr>
          <a:xfrm>
            <a:off x="7932557" y="5716450"/>
            <a:ext cx="917336" cy="204240"/>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
        <p:nvSpPr>
          <p:cNvPr id="22" name="Text Placeholder 9"/>
          <p:cNvSpPr>
            <a:spLocks noGrp="1"/>
          </p:cNvSpPr>
          <p:nvPr>
            <p:ph type="body" sz="quarter" idx="21" hasCustomPrompt="1"/>
          </p:nvPr>
        </p:nvSpPr>
        <p:spPr>
          <a:xfrm>
            <a:off x="4209227" y="5082423"/>
            <a:ext cx="917336" cy="204240"/>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
        <p:nvSpPr>
          <p:cNvPr id="23" name="Text Placeholder 9"/>
          <p:cNvSpPr>
            <a:spLocks noGrp="1"/>
          </p:cNvSpPr>
          <p:nvPr>
            <p:ph type="body" sz="quarter" idx="22" hasCustomPrompt="1"/>
          </p:nvPr>
        </p:nvSpPr>
        <p:spPr>
          <a:xfrm>
            <a:off x="469125" y="4472459"/>
            <a:ext cx="917336" cy="204240"/>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Tree>
    <p:extLst>
      <p:ext uri="{BB962C8B-B14F-4D97-AF65-F5344CB8AC3E}">
        <p14:creationId xmlns:p14="http://schemas.microsoft.com/office/powerpoint/2010/main" val="426115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2200"/>
            </a:lvl1pPr>
            <a:lvl2pPr>
              <a:defRPr sz="2000"/>
            </a:lvl2pPr>
            <a:lvl3pPr>
              <a:defRPr sz="1800"/>
            </a:lvl3pPr>
            <a:lvl4pPr>
              <a:defRPr sz="16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398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 Column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numCol="2" spcCol="182880"/>
          <a:lstStyle>
            <a:lvl1pPr>
              <a:defRPr sz="2200"/>
            </a:lvl1pPr>
            <a:lvl2pPr>
              <a:defRPr sz="2000"/>
            </a:lvl2pPr>
            <a:lvl3pPr>
              <a:defRPr sz="1800"/>
            </a:lvl3pPr>
            <a:lvl4pPr>
              <a:defRPr sz="16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1269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ondary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31416" y="1744575"/>
            <a:ext cx="10742611" cy="4381905"/>
          </a:xfrm>
        </p:spPr>
        <p:txBody>
          <a:bodyPr/>
          <a:lstStyle>
            <a:lvl1pPr>
              <a:defRPr sz="2200"/>
            </a:lvl1pPr>
            <a:lvl2pPr>
              <a:defRPr sz="2000"/>
            </a:lvl2pPr>
          </a:lstStyle>
          <a:p>
            <a:pPr lvl="0"/>
            <a:r>
              <a:rPr lang="en-US" dirty="0"/>
              <a:t>Edit Master text styles</a:t>
            </a:r>
          </a:p>
          <a:p>
            <a:pPr lvl="1"/>
            <a:r>
              <a:rPr lang="en-US" dirty="0"/>
              <a:t>Second level</a:t>
            </a:r>
          </a:p>
          <a:p>
            <a:pPr lvl="2"/>
            <a:r>
              <a:rPr lang="en-US" dirty="0"/>
              <a:t>Third level</a:t>
            </a:r>
          </a:p>
        </p:txBody>
      </p:sp>
      <p:sp>
        <p:nvSpPr>
          <p:cNvPr id="4" name="Text Placeholder 2"/>
          <p:cNvSpPr>
            <a:spLocks noGrp="1"/>
          </p:cNvSpPr>
          <p:nvPr>
            <p:ph type="body" idx="10"/>
          </p:nvPr>
        </p:nvSpPr>
        <p:spPr>
          <a:xfrm>
            <a:off x="731416" y="1122395"/>
            <a:ext cx="10742611" cy="473312"/>
          </a:xfrm>
        </p:spPr>
        <p:txBody>
          <a:bodyPr anchor="t">
            <a:noAutofit/>
          </a:bodyPr>
          <a:lstStyle>
            <a:lvl1pPr marL="0" indent="0" algn="l">
              <a:lnSpc>
                <a:spcPct val="100000"/>
              </a:lnSpc>
              <a:spcBef>
                <a:spcPts val="0"/>
              </a:spcBef>
              <a:spcAft>
                <a:spcPts val="600"/>
              </a:spcAft>
              <a:buNone/>
              <a:defRPr sz="2200" b="1" i="0">
                <a:solidFill>
                  <a:srgbClr val="0D436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Tree>
    <p:extLst>
      <p:ext uri="{BB962C8B-B14F-4D97-AF65-F5344CB8AC3E}">
        <p14:creationId xmlns:p14="http://schemas.microsoft.com/office/powerpoint/2010/main" val="1749382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23524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ight-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6096000" y="1143000"/>
            <a:ext cx="5391573" cy="4973320"/>
          </a:xfrm>
        </p:spPr>
        <p:txBody>
          <a:bodyPr/>
          <a:lstStyle>
            <a:lvl3pPr>
              <a:defRPr sz="2000"/>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8458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7981" y="1143000"/>
            <a:ext cx="5257800" cy="4963160"/>
          </a:xfrm>
        </p:spPr>
        <p:txBody>
          <a:bodyPr/>
          <a:lstStyle>
            <a:lvl3pPr>
              <a:defRPr sz="2000"/>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74365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4 Text box-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5488" y="1143000"/>
            <a:ext cx="6949439" cy="4983481"/>
          </a:xfrm>
        </p:spPr>
        <p:txBody>
          <a:bodyPr/>
          <a:lstStyle>
            <a:lvl3pPr>
              <a:defRPr sz="2000"/>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451531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28"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50208" y="45720"/>
            <a:ext cx="8241792" cy="9144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142999"/>
            <a:ext cx="10521696" cy="5071147"/>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200643" y="198732"/>
            <a:ext cx="3525654" cy="504457"/>
          </a:xfrm>
          <a:prstGeom prst="rect">
            <a:avLst/>
          </a:prstGeom>
        </p:spPr>
      </p:pic>
      <p:sp>
        <p:nvSpPr>
          <p:cNvPr id="8" name="Rectangle 7"/>
          <p:cNvSpPr/>
          <p:nvPr userDrawn="1"/>
        </p:nvSpPr>
        <p:spPr>
          <a:xfrm>
            <a:off x="363413" y="6339413"/>
            <a:ext cx="11277600" cy="18288"/>
          </a:xfrm>
          <a:prstGeom prst="rect">
            <a:avLst/>
          </a:prstGeom>
          <a:solidFill>
            <a:srgbClr val="7BA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Rectangle 8"/>
          <p:cNvSpPr/>
          <p:nvPr userDrawn="1"/>
        </p:nvSpPr>
        <p:spPr>
          <a:xfrm>
            <a:off x="363413" y="946095"/>
            <a:ext cx="11277600" cy="18288"/>
          </a:xfrm>
          <a:prstGeom prst="rect">
            <a:avLst/>
          </a:prstGeom>
          <a:solidFill>
            <a:srgbClr val="7BA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2" name="Straight Connector 11"/>
          <p:cNvCxnSpPr/>
          <p:nvPr userDrawn="1"/>
        </p:nvCxnSpPr>
        <p:spPr>
          <a:xfrm>
            <a:off x="3838252" y="294909"/>
            <a:ext cx="0" cy="384240"/>
          </a:xfrm>
          <a:prstGeom prst="line">
            <a:avLst/>
          </a:prstGeom>
          <a:ln>
            <a:solidFill>
              <a:srgbClr val="00406C"/>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rotWithShape="1">
          <a:blip r:embed="rId25" cstate="print">
            <a:extLst>
              <a:ext uri="{28A0092B-C50C-407E-A947-70E740481C1C}">
                <a14:useLocalDpi xmlns:a14="http://schemas.microsoft.com/office/drawing/2010/main" val="0"/>
              </a:ext>
            </a:extLst>
          </a:blip>
          <a:srcRect t="-1" r="47198" b="-2325"/>
          <a:stretch/>
        </p:blipFill>
        <p:spPr>
          <a:xfrm>
            <a:off x="308114" y="6382606"/>
            <a:ext cx="1437559" cy="433830"/>
          </a:xfrm>
          <a:prstGeom prst="rect">
            <a:avLst/>
          </a:prstGeom>
        </p:spPr>
      </p:pic>
      <p:sp>
        <p:nvSpPr>
          <p:cNvPr id="14" name="TextBox 13"/>
          <p:cNvSpPr txBox="1"/>
          <p:nvPr userDrawn="1"/>
        </p:nvSpPr>
        <p:spPr>
          <a:xfrm>
            <a:off x="10106526" y="6444949"/>
            <a:ext cx="1602114" cy="246221"/>
          </a:xfrm>
          <a:prstGeom prst="rect">
            <a:avLst/>
          </a:prstGeom>
          <a:noFill/>
        </p:spPr>
        <p:txBody>
          <a:bodyPr wrap="square" rtlCol="0">
            <a:spAutoFit/>
          </a:bodyPr>
          <a:lstStyle/>
          <a:p>
            <a:pPr algn="ctr"/>
            <a:fld id="{6489D377-E926-4056-92EE-BF2FEC77DD13}" type="slidenum">
              <a:rPr lang="en-US" sz="1000" smtClean="0">
                <a:solidFill>
                  <a:srgbClr val="0D436B"/>
                </a:solidFill>
                <a:latin typeface="Arial" panose="020B0604020202020204" pitchFamily="34" charset="0"/>
                <a:ea typeface="Tahoma" pitchFamily="34" charset="0"/>
                <a:cs typeface="Arial" panose="020B0604020202020204" pitchFamily="34" charset="0"/>
              </a:rPr>
              <a:pPr algn="ctr"/>
              <a:t>‹#›</a:t>
            </a:fld>
            <a:endParaRPr lang="en-US" sz="1000" dirty="0">
              <a:solidFill>
                <a:srgbClr val="0D436B"/>
              </a:solidFill>
              <a:latin typeface="Arial" panose="020B0604020202020204" pitchFamily="34" charset="0"/>
              <a:ea typeface="Tahoma" pitchFamily="34" charset="0"/>
              <a:cs typeface="Arial" panose="020B0604020202020204" pitchFamily="34" charset="0"/>
            </a:endParaRPr>
          </a:p>
        </p:txBody>
      </p:sp>
      <p:pic>
        <p:nvPicPr>
          <p:cNvPr id="4" name="Picture 3"/>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1064980" y="6348557"/>
            <a:ext cx="689719" cy="438912"/>
          </a:xfrm>
          <a:prstGeom prst="rect">
            <a:avLst/>
          </a:prstGeom>
        </p:spPr>
      </p:pic>
      <p:pic>
        <p:nvPicPr>
          <p:cNvPr id="6" name="Picture 5" descr="A picture containing text, transport, wheel, gear&#10;&#10;Description automatically generated">
            <a:extLst>
              <a:ext uri="{FF2B5EF4-FFF2-40B4-BE49-F238E27FC236}">
                <a16:creationId xmlns:a16="http://schemas.microsoft.com/office/drawing/2014/main" id="{B98A526A-CA63-775D-B4A9-7F0AD09144F3}"/>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4803300" y="6423363"/>
            <a:ext cx="1287146" cy="360123"/>
          </a:xfrm>
          <a:prstGeom prst="rect">
            <a:avLst/>
          </a:prstGeom>
        </p:spPr>
      </p:pic>
      <p:pic>
        <p:nvPicPr>
          <p:cNvPr id="10" name="Picture 9" descr="A logo with blue green brown and brown colors&#10;&#10;Description automatically generated">
            <a:extLst>
              <a:ext uri="{FF2B5EF4-FFF2-40B4-BE49-F238E27FC236}">
                <a16:creationId xmlns:a16="http://schemas.microsoft.com/office/drawing/2014/main" id="{A57ACEFE-6926-EB03-21CD-EB2D71287A06}"/>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6193939" y="6425116"/>
            <a:ext cx="722067" cy="356616"/>
          </a:xfrm>
          <a:prstGeom prst="rect">
            <a:avLst/>
          </a:prstGeom>
        </p:spPr>
      </p:pic>
    </p:spTree>
    <p:extLst>
      <p:ext uri="{BB962C8B-B14F-4D97-AF65-F5344CB8AC3E}">
        <p14:creationId xmlns:p14="http://schemas.microsoft.com/office/powerpoint/2010/main" val="4261196466"/>
      </p:ext>
    </p:extLst>
  </p:cSld>
  <p:clrMap bg1="lt1" tx1="dk1" bg2="lt2" tx2="dk2" accent1="accent1" accent2="accent2" accent3="accent3" accent4="accent4" accent5="accent5" accent6="accent6" hlink="hlink" folHlink="folHlink"/>
  <p:sldLayoutIdLst>
    <p:sldLayoutId id="2147483725" r:id="rId1"/>
    <p:sldLayoutId id="2147483724" r:id="rId2"/>
    <p:sldLayoutId id="2147483726" r:id="rId3"/>
    <p:sldLayoutId id="2147483727" r:id="rId4"/>
    <p:sldLayoutId id="2147483672" r:id="rId5"/>
    <p:sldLayoutId id="2147483685" r:id="rId6"/>
    <p:sldLayoutId id="2147483673" r:id="rId7"/>
    <p:sldLayoutId id="2147483674" r:id="rId8"/>
    <p:sldLayoutId id="2147483697" r:id="rId9"/>
    <p:sldLayoutId id="2147483675" r:id="rId10"/>
    <p:sldLayoutId id="2147483686" r:id="rId11"/>
    <p:sldLayoutId id="2147483676" r:id="rId12"/>
    <p:sldLayoutId id="2147483678" r:id="rId13"/>
    <p:sldLayoutId id="2147483677" r:id="rId14"/>
    <p:sldLayoutId id="2147483679" r:id="rId15"/>
    <p:sldLayoutId id="2147483681" r:id="rId16"/>
    <p:sldLayoutId id="2147483692" r:id="rId17"/>
    <p:sldLayoutId id="2147483706" r:id="rId18"/>
    <p:sldLayoutId id="2147483707" r:id="rId19"/>
    <p:sldLayoutId id="2147483708" r:id="rId20"/>
    <p:sldLayoutId id="2147483709" r:id="rId21"/>
    <p:sldLayoutId id="2147483710" r:id="rId22"/>
  </p:sldLayoutIdLst>
  <p:txStyles>
    <p:titleStyle>
      <a:lvl1pPr algn="l" defTabSz="914400" rtl="0" eaLnBrk="1" latinLnBrk="0" hangingPunct="1">
        <a:lnSpc>
          <a:spcPct val="90000"/>
        </a:lnSpc>
        <a:spcBef>
          <a:spcPct val="0"/>
        </a:spcBef>
        <a:buNone/>
        <a:defRPr sz="2800" b="1" kern="1200">
          <a:solidFill>
            <a:srgbClr val="0D436B"/>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0"/>
        </a:spcBef>
        <a:spcAft>
          <a:spcPts val="5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500"/>
        </a:spcAft>
        <a:buSzPct val="80000"/>
        <a:buFont typeface="Courier New" panose="02070309020205020404" pitchFamily="49" charset="0"/>
        <a:buChar char="o"/>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5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microsoft.com/office/2018/10/relationships/comments" Target="../comments/modernComment_100_8F775D8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Template Guidelines</a:t>
            </a:r>
          </a:p>
        </p:txBody>
      </p:sp>
      <p:sp>
        <p:nvSpPr>
          <p:cNvPr id="10" name="Content Placeholder 2"/>
          <p:cNvSpPr>
            <a:spLocks noGrp="1"/>
          </p:cNvSpPr>
          <p:nvPr>
            <p:ph idx="1"/>
          </p:nvPr>
        </p:nvSpPr>
        <p:spPr>
          <a:xfrm>
            <a:off x="308343" y="1055803"/>
            <a:ext cx="11515061" cy="5227995"/>
          </a:xfrm>
        </p:spPr>
        <p:txBody>
          <a:bodyPr/>
          <a:lstStyle/>
          <a:p>
            <a:pPr>
              <a:lnSpc>
                <a:spcPct val="85000"/>
              </a:lnSpc>
              <a:spcBef>
                <a:spcPts val="0"/>
              </a:spcBef>
              <a:spcAft>
                <a:spcPts val="600"/>
              </a:spcAft>
            </a:pPr>
            <a:r>
              <a:rPr lang="en-US" sz="1500" b="1" dirty="0"/>
              <a:t>Font:</a:t>
            </a:r>
            <a:r>
              <a:rPr lang="en-US" sz="1500" dirty="0"/>
              <a:t> Arial to be used throughout (use italics only for the titles of published works)</a:t>
            </a:r>
          </a:p>
          <a:p>
            <a:pPr>
              <a:lnSpc>
                <a:spcPct val="85000"/>
              </a:lnSpc>
              <a:spcBef>
                <a:spcPts val="0"/>
              </a:spcBef>
              <a:spcAft>
                <a:spcPts val="600"/>
              </a:spcAft>
            </a:pPr>
            <a:r>
              <a:rPr lang="en-US" sz="1500" b="1" dirty="0"/>
              <a:t>Bullets:</a:t>
            </a:r>
            <a:r>
              <a:rPr lang="en-US" sz="1500" dirty="0"/>
              <a:t> Prefer two-tier bullet format; only use three when necessary</a:t>
            </a:r>
          </a:p>
          <a:p>
            <a:pPr>
              <a:lnSpc>
                <a:spcPct val="85000"/>
              </a:lnSpc>
              <a:spcBef>
                <a:spcPts val="0"/>
              </a:spcBef>
              <a:spcAft>
                <a:spcPts val="600"/>
              </a:spcAft>
            </a:pPr>
            <a:r>
              <a:rPr lang="en-US" sz="1500" b="1" dirty="0"/>
              <a:t>Sentence structure: </a:t>
            </a:r>
            <a:r>
              <a:rPr lang="en-US" sz="1500" dirty="0"/>
              <a:t>Sentences should be short and concise when possible</a:t>
            </a:r>
          </a:p>
          <a:p>
            <a:pPr>
              <a:lnSpc>
                <a:spcPct val="85000"/>
              </a:lnSpc>
              <a:spcBef>
                <a:spcPts val="0"/>
              </a:spcBef>
              <a:spcAft>
                <a:spcPts val="600"/>
              </a:spcAft>
            </a:pPr>
            <a:r>
              <a:rPr lang="en-US" sz="1500" b="1" dirty="0"/>
              <a:t>Punctuation:</a:t>
            </a:r>
            <a:r>
              <a:rPr lang="en-US" sz="1500" dirty="0"/>
              <a:t> Use periods only with multiple sentences</a:t>
            </a:r>
          </a:p>
          <a:p>
            <a:pPr>
              <a:lnSpc>
                <a:spcPct val="85000"/>
              </a:lnSpc>
              <a:spcBef>
                <a:spcPts val="0"/>
              </a:spcBef>
              <a:spcAft>
                <a:spcPts val="600"/>
              </a:spcAft>
            </a:pPr>
            <a:r>
              <a:rPr lang="en-US" sz="1500" b="1" dirty="0"/>
              <a:t>Tables:</a:t>
            </a:r>
            <a:r>
              <a:rPr lang="en-US" sz="1500" dirty="0"/>
              <a:t> Match Hanford color scheme when possible; options are located under Design </a:t>
            </a:r>
            <a:br>
              <a:rPr lang="en-US" sz="1500" dirty="0"/>
            </a:br>
            <a:r>
              <a:rPr lang="en-US" sz="1500" dirty="0"/>
              <a:t>	tab for tables (examples to the right)</a:t>
            </a:r>
          </a:p>
          <a:p>
            <a:pPr>
              <a:lnSpc>
                <a:spcPct val="85000"/>
              </a:lnSpc>
              <a:spcBef>
                <a:spcPts val="0"/>
              </a:spcBef>
              <a:spcAft>
                <a:spcPts val="600"/>
              </a:spcAft>
            </a:pPr>
            <a:r>
              <a:rPr lang="en-US" sz="1500" b="1" dirty="0"/>
              <a:t>Graphic images:</a:t>
            </a:r>
            <a:r>
              <a:rPr lang="en-US" sz="1500" dirty="0"/>
              <a:t> 1.5-pt </a:t>
            </a:r>
            <a:r>
              <a:rPr lang="en-US" sz="1500" b="1" dirty="0">
                <a:solidFill>
                  <a:srgbClr val="0D436B"/>
                </a:solidFill>
              </a:rPr>
              <a:t>blue</a:t>
            </a:r>
            <a:r>
              <a:rPr lang="en-US" sz="1500" b="1" dirty="0"/>
              <a:t> </a:t>
            </a:r>
            <a:r>
              <a:rPr lang="en-US" sz="1500" dirty="0"/>
              <a:t>borderline, no shadows (example below left)</a:t>
            </a:r>
          </a:p>
          <a:p>
            <a:pPr>
              <a:lnSpc>
                <a:spcPct val="85000"/>
              </a:lnSpc>
              <a:spcBef>
                <a:spcPts val="0"/>
              </a:spcBef>
              <a:spcAft>
                <a:spcPts val="600"/>
              </a:spcAft>
            </a:pPr>
            <a:r>
              <a:rPr lang="en-US" sz="1500" b="1" dirty="0"/>
              <a:t>Photos:</a:t>
            </a:r>
            <a:r>
              <a:rPr lang="en-US" sz="1500" dirty="0"/>
              <a:t> May have slight shadow (optional) but no borderlines; make your choice consistent throughout</a:t>
            </a:r>
          </a:p>
          <a:p>
            <a:pPr>
              <a:lnSpc>
                <a:spcPct val="85000"/>
              </a:lnSpc>
              <a:spcBef>
                <a:spcPts val="0"/>
              </a:spcBef>
              <a:spcAft>
                <a:spcPts val="600"/>
              </a:spcAft>
            </a:pPr>
            <a:r>
              <a:rPr lang="en-US" sz="1500" b="1" dirty="0"/>
              <a:t>Dates:</a:t>
            </a:r>
            <a:r>
              <a:rPr lang="en-US" sz="1500" dirty="0"/>
              <a:t> Required on photos and graphics when possible. Dates should be 10-pt Arial Bold and be located on the bottom left of the photo or graphic when possible (example below right).</a:t>
            </a:r>
          </a:p>
          <a:p>
            <a:pPr>
              <a:lnSpc>
                <a:spcPct val="85000"/>
              </a:lnSpc>
              <a:spcBef>
                <a:spcPts val="0"/>
              </a:spcBef>
              <a:spcAft>
                <a:spcPts val="600"/>
              </a:spcAft>
            </a:pPr>
            <a:endParaRPr lang="en-US" sz="1500" dirty="0"/>
          </a:p>
          <a:p>
            <a:pPr>
              <a:lnSpc>
                <a:spcPct val="85000"/>
              </a:lnSpc>
              <a:spcBef>
                <a:spcPts val="0"/>
              </a:spcBef>
              <a:spcAft>
                <a:spcPts val="600"/>
              </a:spcAft>
            </a:pPr>
            <a:endParaRPr lang="en-US" sz="1500" dirty="0"/>
          </a:p>
          <a:p>
            <a:pPr>
              <a:lnSpc>
                <a:spcPct val="85000"/>
              </a:lnSpc>
              <a:spcBef>
                <a:spcPts val="0"/>
              </a:spcBef>
              <a:spcAft>
                <a:spcPts val="600"/>
              </a:spcAft>
            </a:pPr>
            <a:endParaRPr lang="en-US" sz="1500" dirty="0"/>
          </a:p>
          <a:p>
            <a:pPr marL="0" indent="0">
              <a:lnSpc>
                <a:spcPct val="85000"/>
              </a:lnSpc>
              <a:spcBef>
                <a:spcPts val="0"/>
              </a:spcBef>
              <a:spcAft>
                <a:spcPts val="600"/>
              </a:spcAft>
              <a:buNone/>
            </a:pPr>
            <a:endParaRPr lang="en-US" sz="1500" dirty="0"/>
          </a:p>
          <a:p>
            <a:pPr>
              <a:lnSpc>
                <a:spcPct val="85000"/>
              </a:lnSpc>
              <a:spcBef>
                <a:spcPts val="0"/>
              </a:spcBef>
              <a:spcAft>
                <a:spcPts val="600"/>
              </a:spcAft>
            </a:pPr>
            <a:r>
              <a:rPr lang="en-US" sz="1500" b="1" dirty="0"/>
              <a:t>Captions: </a:t>
            </a:r>
            <a:r>
              <a:rPr lang="en-US" sz="1500" dirty="0"/>
              <a:t>Should be12-pt Arial (left justified) and consistent throughout document</a:t>
            </a:r>
          </a:p>
        </p:txBody>
      </p:sp>
      <p:sp>
        <p:nvSpPr>
          <p:cNvPr id="14" name="TextBox 13"/>
          <p:cNvSpPr txBox="1"/>
          <p:nvPr/>
        </p:nvSpPr>
        <p:spPr>
          <a:xfrm>
            <a:off x="5116071" y="3838877"/>
            <a:ext cx="1831141" cy="563231"/>
          </a:xfrm>
          <a:prstGeom prst="rect">
            <a:avLst/>
          </a:prstGeom>
          <a:noFill/>
        </p:spPr>
        <p:txBody>
          <a:bodyPr wrap="square" rtlCol="0">
            <a:spAutoFit/>
          </a:bodyPr>
          <a:lstStyle>
            <a:defPPr>
              <a:defRPr lang="en-US"/>
            </a:defPPr>
            <a:lvl1pPr>
              <a:lnSpc>
                <a:spcPct val="85000"/>
              </a:lnSpc>
              <a:defRPr sz="1200">
                <a:latin typeface="Arial" panose="020B0604020202020204" pitchFamily="34" charset="0"/>
                <a:cs typeface="Arial" panose="020B0604020202020204" pitchFamily="34" charset="0"/>
              </a:defRPr>
            </a:lvl1pPr>
          </a:lstStyle>
          <a:p>
            <a:r>
              <a:rPr lang="en-US" dirty="0"/>
              <a:t>10-pt Arial Bold white inside a black box at 45% transparency</a:t>
            </a:r>
          </a:p>
        </p:txBody>
      </p:sp>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l="5113" t="16334" r="6838" b="20151"/>
          <a:stretch/>
        </p:blipFill>
        <p:spPr>
          <a:xfrm>
            <a:off x="2911173" y="3677925"/>
            <a:ext cx="2002993" cy="895648"/>
          </a:xfrm>
          <a:prstGeom prst="rect">
            <a:avLst/>
          </a:prstGeom>
          <a:ln w="19050">
            <a:solidFill>
              <a:srgbClr val="09436B"/>
            </a:solidFill>
          </a:ln>
        </p:spPr>
      </p:pic>
      <p:sp>
        <p:nvSpPr>
          <p:cNvPr id="23" name="TextBox 4"/>
          <p:cNvSpPr txBox="1"/>
          <p:nvPr/>
        </p:nvSpPr>
        <p:spPr>
          <a:xfrm>
            <a:off x="8426211" y="189505"/>
            <a:ext cx="192476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200" dirty="0">
                <a:solidFill>
                  <a:srgbClr val="FF0000"/>
                </a:solidFill>
                <a:latin typeface="Arial" panose="020B0604020202020204" pitchFamily="34" charset="0"/>
                <a:cs typeface="Arial" panose="020B0604020202020204" pitchFamily="34" charset="0"/>
              </a:rPr>
              <a:t>* Delete this page upon completion to restore page numbers</a:t>
            </a:r>
          </a:p>
        </p:txBody>
      </p:sp>
      <p:pic>
        <p:nvPicPr>
          <p:cNvPr id="15" name="Picture 14"/>
          <p:cNvPicPr>
            <a:picLocks noChangeAspect="1"/>
          </p:cNvPicPr>
          <p:nvPr/>
        </p:nvPicPr>
        <p:blipFill>
          <a:blip r:embed="rId3"/>
          <a:stretch>
            <a:fillRect/>
          </a:stretch>
        </p:blipFill>
        <p:spPr>
          <a:xfrm>
            <a:off x="8140162" y="2016949"/>
            <a:ext cx="3331348" cy="480543"/>
          </a:xfrm>
          <a:prstGeom prst="rect">
            <a:avLst/>
          </a:prstGeom>
        </p:spPr>
      </p:pic>
      <p:grpSp>
        <p:nvGrpSpPr>
          <p:cNvPr id="17" name="Group 16"/>
          <p:cNvGrpSpPr/>
          <p:nvPr/>
        </p:nvGrpSpPr>
        <p:grpSpPr>
          <a:xfrm>
            <a:off x="7035262" y="3683222"/>
            <a:ext cx="2209800" cy="896695"/>
            <a:chOff x="4572000" y="4088237"/>
            <a:chExt cx="2209800" cy="896695"/>
          </a:xfrm>
        </p:grpSpPr>
        <p:pic>
          <p:nvPicPr>
            <p:cNvPr id="11" name="Picture 10"/>
            <p:cNvPicPr>
              <a:picLocks noChangeAspect="1"/>
            </p:cNvPicPr>
            <p:nvPr/>
          </p:nvPicPr>
          <p:blipFill rotWithShape="1">
            <a:blip r:embed="rId4"/>
            <a:srcRect t="39565"/>
            <a:stretch/>
          </p:blipFill>
          <p:spPr>
            <a:xfrm>
              <a:off x="4572000" y="4088237"/>
              <a:ext cx="2209800" cy="896695"/>
            </a:xfrm>
            <a:prstGeom prst="rect">
              <a:avLst/>
            </a:prstGeom>
            <a:effectLst>
              <a:outerShdw blurRad="50800" dist="38100" dir="2700000" algn="tl" rotWithShape="0">
                <a:prstClr val="black">
                  <a:alpha val="40000"/>
                </a:prstClr>
              </a:outerShdw>
            </a:effectLst>
          </p:spPr>
        </p:pic>
        <p:sp>
          <p:nvSpPr>
            <p:cNvPr id="26" name="TextBox 25"/>
            <p:cNvSpPr txBox="1"/>
            <p:nvPr/>
          </p:nvSpPr>
          <p:spPr>
            <a:xfrm>
              <a:off x="4614582" y="4768409"/>
              <a:ext cx="1724688" cy="190821"/>
            </a:xfrm>
            <a:prstGeom prst="rect">
              <a:avLst/>
            </a:prstGeom>
            <a:solidFill>
              <a:schemeClr val="tx1">
                <a:alpha val="55000"/>
              </a:schemeClr>
            </a:solidFill>
          </p:spPr>
          <p:txBody>
            <a:bodyPr wrap="square" tIns="9144" bIns="27432" rtlCol="0" anchor="ctr" anchorCtr="0">
              <a:spAutoFit/>
            </a:bodyPr>
            <a:lstStyle/>
            <a:p>
              <a:r>
                <a:rPr lang="en-US" sz="1000" b="1" dirty="0">
                  <a:solidFill>
                    <a:schemeClr val="bg1"/>
                  </a:solidFill>
                  <a:latin typeface="Arial" panose="020B0604020202020204" pitchFamily="34" charset="0"/>
                  <a:cs typeface="Arial" panose="020B0604020202020204" pitchFamily="34" charset="0"/>
                </a:rPr>
                <a:t>Before/After and/or Dates</a:t>
              </a:r>
            </a:p>
          </p:txBody>
        </p:sp>
      </p:grpSp>
      <p:cxnSp>
        <p:nvCxnSpPr>
          <p:cNvPr id="5" name="Straight Arrow Connector 4"/>
          <p:cNvCxnSpPr/>
          <p:nvPr/>
        </p:nvCxnSpPr>
        <p:spPr>
          <a:xfrm flipH="1">
            <a:off x="4762914" y="4110052"/>
            <a:ext cx="353156" cy="32723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666080" y="4074105"/>
            <a:ext cx="433373" cy="319457"/>
          </a:xfrm>
          <a:prstGeom prst="straightConnector1">
            <a:avLst/>
          </a:prstGeom>
          <a:ln w="19050">
            <a:solidFill>
              <a:srgbClr val="C00000"/>
            </a:solidFill>
            <a:tailEnd type="triangle"/>
          </a:ln>
          <a:effectLst>
            <a:outerShdw dist="12700" dir="2700000" algn="tl" rotWithShape="0">
              <a:schemeClr val="bg1">
                <a:alpha val="80000"/>
              </a:scheme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44975" y="4350384"/>
            <a:ext cx="1724688" cy="190821"/>
          </a:xfrm>
          <a:prstGeom prst="rect">
            <a:avLst/>
          </a:prstGeom>
          <a:solidFill>
            <a:schemeClr val="tx1">
              <a:alpha val="55000"/>
            </a:schemeClr>
          </a:solidFill>
        </p:spPr>
        <p:txBody>
          <a:bodyPr wrap="square" tIns="9144" bIns="27432" rtlCol="0" anchor="ctr" anchorCtr="0">
            <a:spAutoFit/>
          </a:bodyPr>
          <a:lstStyle/>
          <a:p>
            <a:r>
              <a:rPr lang="en-US" sz="1000" b="1" dirty="0">
                <a:solidFill>
                  <a:schemeClr val="bg1"/>
                </a:solidFill>
                <a:latin typeface="Arial" panose="020B0604020202020204" pitchFamily="34" charset="0"/>
                <a:cs typeface="Arial" panose="020B0604020202020204" pitchFamily="34" charset="0"/>
              </a:rPr>
              <a:t>Before/After and/or Dates</a:t>
            </a:r>
          </a:p>
        </p:txBody>
      </p:sp>
    </p:spTree>
    <p:extLst>
      <p:ext uri="{BB962C8B-B14F-4D97-AF65-F5344CB8AC3E}">
        <p14:creationId xmlns:p14="http://schemas.microsoft.com/office/powerpoint/2010/main" val="55411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0E9D-28ED-1E6B-B6F3-89F80C312604}"/>
              </a:ext>
            </a:extLst>
          </p:cNvPr>
          <p:cNvSpPr>
            <a:spLocks noGrp="1"/>
          </p:cNvSpPr>
          <p:nvPr>
            <p:ph type="title"/>
          </p:nvPr>
        </p:nvSpPr>
        <p:spPr/>
        <p:txBody>
          <a:bodyPr/>
          <a:lstStyle/>
          <a:p>
            <a:r>
              <a:rPr lang="en-US" dirty="0"/>
              <a:t>WLs and Concentrations</a:t>
            </a:r>
          </a:p>
        </p:txBody>
      </p:sp>
      <p:sp>
        <p:nvSpPr>
          <p:cNvPr id="5" name="TextBox 4">
            <a:extLst>
              <a:ext uri="{FF2B5EF4-FFF2-40B4-BE49-F238E27FC236}">
                <a16:creationId xmlns:a16="http://schemas.microsoft.com/office/drawing/2014/main" id="{D4C36765-E6E5-0C02-E813-E9DD5DDF8963}"/>
              </a:ext>
            </a:extLst>
          </p:cNvPr>
          <p:cNvSpPr txBox="1"/>
          <p:nvPr/>
        </p:nvSpPr>
        <p:spPr>
          <a:xfrm>
            <a:off x="718456" y="1315674"/>
            <a:ext cx="9165771" cy="3431196"/>
          </a:xfrm>
          <a:prstGeom prst="rect">
            <a:avLst/>
          </a:prstGeom>
          <a:noFill/>
        </p:spPr>
        <p:txBody>
          <a:bodyPr wrap="square">
            <a:spAutoFit/>
          </a:bodyPr>
          <a:lstStyle/>
          <a:p>
            <a:pPr>
              <a:lnSpc>
                <a:spcPct val="105000"/>
              </a:lnSpc>
              <a:spcAft>
                <a:spcPts val="800"/>
              </a:spcAft>
            </a:pPr>
            <a:r>
              <a:rPr lang="en-US" sz="1600" b="1" dirty="0">
                <a:effectLst/>
                <a:latin typeface="Arial" panose="020B0604020202020204" pitchFamily="34" charset="0"/>
                <a:ea typeface="Times New Roman" panose="02020603050405020304" pitchFamily="18" charset="0"/>
                <a:cs typeface="Arial" panose="020B0604020202020204" pitchFamily="34" charset="0"/>
              </a:rPr>
              <a:t>In general</a:t>
            </a:r>
            <a:r>
              <a:rPr lang="en-US" sz="1600" dirty="0">
                <a:effectLst/>
                <a:latin typeface="Arial" panose="020B0604020202020204" pitchFamily="34" charset="0"/>
                <a:ea typeface="Times New Roman" panose="02020603050405020304" pitchFamily="18" charset="0"/>
                <a:cs typeface="Arial" panose="020B0604020202020204" pitchFamily="34" charset="0"/>
              </a:rPr>
              <a:t>:</a:t>
            </a:r>
          </a:p>
          <a:p>
            <a:pPr marL="514350" lvl="1" indent="-285750">
              <a:lnSpc>
                <a:spcPct val="105000"/>
              </a:lnSpc>
              <a:spcAft>
                <a:spcPts val="800"/>
              </a:spcAft>
              <a:buFont typeface="Arial" panose="020B0604020202020204" pitchFamily="34" charset="0"/>
              <a:buChar char="•"/>
            </a:pPr>
            <a:r>
              <a:rPr lang="en-US" sz="1600" dirty="0">
                <a:effectLst/>
                <a:latin typeface="Arial" panose="020B0604020202020204" pitchFamily="34" charset="0"/>
                <a:ea typeface="Times New Roman" panose="02020603050405020304" pitchFamily="18" charset="0"/>
                <a:cs typeface="Arial" panose="020B0604020202020204" pitchFamily="34" charset="0"/>
              </a:rPr>
              <a:t>Model simulations of water levels tend to reasonably capture observed values, with a slight tendency for model to overpredict observed values after the calibration period. </a:t>
            </a:r>
          </a:p>
          <a:p>
            <a:pPr marL="514350" lvl="1" indent="-285750">
              <a:lnSpc>
                <a:spcPct val="105000"/>
              </a:lnSpc>
              <a:spcAft>
                <a:spcPts val="800"/>
              </a:spcAft>
              <a:buFont typeface="Arial" panose="020B0604020202020204" pitchFamily="34" charset="0"/>
              <a:buChar char="•"/>
            </a:pPr>
            <a:r>
              <a:rPr lang="en-US" sz="1600" dirty="0">
                <a:latin typeface="Arial" panose="020B0604020202020204" pitchFamily="34" charset="0"/>
                <a:ea typeface="Times New Roman" panose="02020603050405020304" pitchFamily="18" charset="0"/>
                <a:cs typeface="Arial" panose="020B0604020202020204" pitchFamily="34" charset="0"/>
              </a:rPr>
              <a:t>C</a:t>
            </a:r>
            <a:r>
              <a:rPr lang="en-US" sz="1600" dirty="0">
                <a:effectLst/>
                <a:latin typeface="Arial" panose="020B0604020202020204" pitchFamily="34" charset="0"/>
                <a:ea typeface="Times New Roman" panose="02020603050405020304" pitchFamily="18" charset="0"/>
                <a:cs typeface="Arial" panose="020B0604020202020204" pitchFamily="34" charset="0"/>
              </a:rPr>
              <a:t>oncentrations increase after WLs increase, which agrees with the conceptual site model (CSM) of the continuing sources.</a:t>
            </a:r>
          </a:p>
          <a:p>
            <a:pPr marL="514350" lvl="1" indent="-285750">
              <a:lnSpc>
                <a:spcPct val="105000"/>
              </a:lnSpc>
              <a:spcAft>
                <a:spcPts val="800"/>
              </a:spcAft>
              <a:buFont typeface="Arial" panose="020B0604020202020204" pitchFamily="34" charset="0"/>
              <a:buChar char="•"/>
            </a:pPr>
            <a:r>
              <a:rPr lang="en-US" sz="1600" dirty="0">
                <a:effectLst/>
                <a:latin typeface="Arial" panose="020B0604020202020204" pitchFamily="34" charset="0"/>
                <a:ea typeface="Times New Roman" panose="02020603050405020304" pitchFamily="18" charset="0"/>
                <a:cs typeface="Arial" panose="020B0604020202020204" pitchFamily="34" charset="0"/>
              </a:rPr>
              <a:t>Magnitude and lag between concentration peaks and water‑level peaks depends primarily on distance of each monitoring well to Columbia River and waste sites, as well as on the source calibration. </a:t>
            </a:r>
          </a:p>
          <a:p>
            <a:pPr marL="514350" lvl="1" indent="-285750">
              <a:lnSpc>
                <a:spcPct val="105000"/>
              </a:lnSpc>
              <a:spcAft>
                <a:spcPts val="800"/>
              </a:spcAft>
              <a:buFont typeface="Arial" panose="020B0604020202020204" pitchFamily="34" charset="0"/>
              <a:buChar char="•"/>
            </a:pPr>
            <a:r>
              <a:rPr lang="en-US" sz="1600" dirty="0">
                <a:effectLst/>
                <a:latin typeface="Arial" panose="020B0604020202020204" pitchFamily="34" charset="0"/>
                <a:ea typeface="Times New Roman" panose="02020603050405020304" pitchFamily="18" charset="0"/>
                <a:cs typeface="Arial" panose="020B0604020202020204" pitchFamily="34" charset="0"/>
              </a:rPr>
              <a:t>Wells with a higher density of observations (i.e., wells part of AWLN network) tend to be better calibrated. Thus, a greater agreement with new observations is evident.</a:t>
            </a:r>
          </a:p>
          <a:p>
            <a:pPr marL="514350" lvl="1" indent="-285750">
              <a:lnSpc>
                <a:spcPct val="105000"/>
              </a:lnSpc>
              <a:spcAft>
                <a:spcPts val="800"/>
              </a:spcAft>
              <a:buFont typeface="Arial" panose="020B0604020202020204" pitchFamily="34" charset="0"/>
              <a:buChar char="•"/>
            </a:pPr>
            <a:r>
              <a:rPr lang="en-US" sz="1600" dirty="0">
                <a:effectLst/>
                <a:latin typeface="Arial" panose="020B0604020202020204" pitchFamily="34" charset="0"/>
                <a:ea typeface="Times New Roman" panose="02020603050405020304" pitchFamily="18" charset="0"/>
                <a:cs typeface="Arial" panose="020B0604020202020204" pitchFamily="34" charset="0"/>
              </a:rPr>
              <a:t>Divergence between observations and simulations is more significant for concentrations. </a:t>
            </a:r>
          </a:p>
        </p:txBody>
      </p:sp>
    </p:spTree>
    <p:extLst>
      <p:ext uri="{BB962C8B-B14F-4D97-AF65-F5344CB8AC3E}">
        <p14:creationId xmlns:p14="http://schemas.microsoft.com/office/powerpoint/2010/main" val="886713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8635-E53D-6790-B705-CCA3AD434278}"/>
              </a:ext>
            </a:extLst>
          </p:cNvPr>
          <p:cNvSpPr>
            <a:spLocks noGrp="1"/>
          </p:cNvSpPr>
          <p:nvPr>
            <p:ph type="title"/>
          </p:nvPr>
        </p:nvSpPr>
        <p:spPr/>
        <p:txBody>
          <a:bodyPr/>
          <a:lstStyle/>
          <a:p>
            <a:r>
              <a:rPr lang="en-US" dirty="0"/>
              <a:t>WLs and Concentrations</a:t>
            </a:r>
          </a:p>
        </p:txBody>
      </p:sp>
      <p:sp>
        <p:nvSpPr>
          <p:cNvPr id="3" name="Content Placeholder 2">
            <a:extLst>
              <a:ext uri="{FF2B5EF4-FFF2-40B4-BE49-F238E27FC236}">
                <a16:creationId xmlns:a16="http://schemas.microsoft.com/office/drawing/2014/main" id="{E47B8FEC-8052-D942-5570-496E839F4CEC}"/>
              </a:ext>
            </a:extLst>
          </p:cNvPr>
          <p:cNvSpPr>
            <a:spLocks noGrp="1"/>
          </p:cNvSpPr>
          <p:nvPr>
            <p:ph idx="1"/>
          </p:nvPr>
        </p:nvSpPr>
        <p:spPr>
          <a:xfrm>
            <a:off x="304800" y="1132113"/>
            <a:ext cx="9372600" cy="352426"/>
          </a:xfrm>
        </p:spPr>
        <p:txBody>
          <a:bodyPr/>
          <a:lstStyle/>
          <a:p>
            <a:pPr marL="0" indent="0">
              <a:buNone/>
            </a:pPr>
            <a:r>
              <a:rPr lang="en-US" sz="1800" b="1" dirty="0">
                <a:effectLst/>
              </a:rPr>
              <a:t>Wells near 100-H-46 Waste Site</a:t>
            </a:r>
          </a:p>
        </p:txBody>
      </p:sp>
      <p:sp>
        <p:nvSpPr>
          <p:cNvPr id="4" name="Rectangle 5">
            <a:extLst>
              <a:ext uri="{FF2B5EF4-FFF2-40B4-BE49-F238E27FC236}">
                <a16:creationId xmlns:a16="http://schemas.microsoft.com/office/drawing/2014/main" id="{58E8EFDE-3119-3B28-4AC3-1C45BAFEFAD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6">
            <a:extLst>
              <a:ext uri="{FF2B5EF4-FFF2-40B4-BE49-F238E27FC236}">
                <a16:creationId xmlns:a16="http://schemas.microsoft.com/office/drawing/2014/main" id="{9005AF6E-9856-1506-65A3-F1E13FD92BE1}"/>
              </a:ext>
            </a:extLst>
          </p:cNvPr>
          <p:cNvSpPr>
            <a:spLocks noChangeArrowheads="1"/>
          </p:cNvSpPr>
          <p:nvPr/>
        </p:nvSpPr>
        <p:spPr bwMode="auto">
          <a:xfrm>
            <a:off x="1318079" y="3488928"/>
            <a:ext cx="3885292"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_Toc156225098">
                <a:ln>
                  <a:noFill/>
                </a:ln>
                <a:solidFill>
                  <a:schemeClr val="tx1"/>
                </a:solidFill>
                <a:effectLst/>
                <a:latin typeface="Arial Narrow" panose="020B0606020202030204" pitchFamily="34" charset="0"/>
                <a:ea typeface="Times New Roman" panose="02020603050405020304" pitchFamily="18" charset="0"/>
                <a:cs typeface="Times New Roman" panose="02020603050405020304" pitchFamily="18" charset="0"/>
              </a:rPr>
              <a:t>Monthly‑Averaged Water‑Level and Cr(VI) Data for Well 199‑H3‑2A</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7">
            <a:extLst>
              <a:ext uri="{FF2B5EF4-FFF2-40B4-BE49-F238E27FC236}">
                <a16:creationId xmlns:a16="http://schemas.microsoft.com/office/drawing/2014/main" id="{4E7A0BBC-85FF-F19F-59F5-4216A14957D7}"/>
              </a:ext>
            </a:extLst>
          </p:cNvPr>
          <p:cNvSpPr>
            <a:spLocks noChangeArrowheads="1"/>
          </p:cNvSpPr>
          <p:nvPr/>
        </p:nvSpPr>
        <p:spPr bwMode="auto">
          <a:xfrm>
            <a:off x="1318079" y="5759199"/>
            <a:ext cx="40525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_Toc156225099">
                <a:ln>
                  <a:noFill/>
                </a:ln>
                <a:solidFill>
                  <a:schemeClr val="tx1"/>
                </a:solidFill>
                <a:effectLst/>
                <a:latin typeface="Arial Narrow" panose="020B0606020202030204" pitchFamily="34" charset="0"/>
                <a:ea typeface="Times New Roman" panose="02020603050405020304" pitchFamily="18" charset="0"/>
                <a:cs typeface="Times New Roman" panose="02020603050405020304" pitchFamily="18" charset="0"/>
              </a:rPr>
              <a:t>Monthly‑Averaged Water‑Level and Cr(VI) Data for Well 199‑H4‑86</a:t>
            </a:r>
            <a:endParaRPr kumimoji="0" lang="en-US" altLang="en-US" sz="800" b="0" i="0" u="none" strike="noStrike" cap="none" normalizeH="0" baseline="0" dirty="0">
              <a:ln>
                <a:noFill/>
              </a:ln>
              <a:solidFill>
                <a:schemeClr val="tx1"/>
              </a:solidFill>
              <a:effectLst/>
            </a:endParaRPr>
          </a:p>
        </p:txBody>
      </p:sp>
      <p:pic>
        <p:nvPicPr>
          <p:cNvPr id="10" name="Picture 9">
            <a:extLst>
              <a:ext uri="{FF2B5EF4-FFF2-40B4-BE49-F238E27FC236}">
                <a16:creationId xmlns:a16="http://schemas.microsoft.com/office/drawing/2014/main" id="{A687B8EA-1A89-22C1-EE91-D1FA4CE7AB8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1268"/>
          <a:stretch/>
        </p:blipFill>
        <p:spPr bwMode="auto">
          <a:xfrm>
            <a:off x="388809" y="1645920"/>
            <a:ext cx="5264873" cy="1762760"/>
          </a:xfrm>
          <a:prstGeom prst="rect">
            <a:avLst/>
          </a:prstGeom>
          <a:noFill/>
          <a:ln>
            <a:noFill/>
          </a:ln>
        </p:spPr>
      </p:pic>
      <p:pic>
        <p:nvPicPr>
          <p:cNvPr id="11" name="Picture 10">
            <a:extLst>
              <a:ext uri="{FF2B5EF4-FFF2-40B4-BE49-F238E27FC236}">
                <a16:creationId xmlns:a16="http://schemas.microsoft.com/office/drawing/2014/main" id="{8C833A00-42C0-9155-9F83-B856B8396D9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1268"/>
          <a:stretch/>
        </p:blipFill>
        <p:spPr bwMode="auto">
          <a:xfrm>
            <a:off x="388809" y="3990917"/>
            <a:ext cx="5264873" cy="1747520"/>
          </a:xfrm>
          <a:prstGeom prst="rect">
            <a:avLst/>
          </a:prstGeom>
          <a:noFill/>
          <a:ln>
            <a:noFill/>
          </a:ln>
        </p:spPr>
      </p:pic>
      <p:sp>
        <p:nvSpPr>
          <p:cNvPr id="13" name="Rectangle 12">
            <a:extLst>
              <a:ext uri="{FF2B5EF4-FFF2-40B4-BE49-F238E27FC236}">
                <a16:creationId xmlns:a16="http://schemas.microsoft.com/office/drawing/2014/main" id="{0A5D3D1F-3FBB-C547-1799-69E9EC5BB6C3}"/>
              </a:ext>
            </a:extLst>
          </p:cNvPr>
          <p:cNvSpPr/>
          <p:nvPr/>
        </p:nvSpPr>
        <p:spPr>
          <a:xfrm>
            <a:off x="4436827" y="4529525"/>
            <a:ext cx="652007" cy="368477"/>
          </a:xfrm>
          <a:prstGeom prst="rect">
            <a:avLst/>
          </a:prstGeom>
          <a:solidFill>
            <a:srgbClr val="FFFF00">
              <a:alpha val="10196"/>
            </a:srgbClr>
          </a:solidFill>
          <a:ln>
            <a:solidFill>
              <a:srgbClr val="0943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DDEEF47-AF48-410F-CD04-C3DAB9F98EE3}"/>
              </a:ext>
            </a:extLst>
          </p:cNvPr>
          <p:cNvGrpSpPr/>
          <p:nvPr/>
        </p:nvGrpSpPr>
        <p:grpSpPr>
          <a:xfrm>
            <a:off x="8916361" y="3071"/>
            <a:ext cx="3275639" cy="2376543"/>
            <a:chOff x="9316094" y="407654"/>
            <a:chExt cx="2589230" cy="1878540"/>
          </a:xfrm>
        </p:grpSpPr>
        <p:pic>
          <p:nvPicPr>
            <p:cNvPr id="15" name="Picture 14" descr="A map of a city&#10;&#10;Description automatically generated">
              <a:extLst>
                <a:ext uri="{FF2B5EF4-FFF2-40B4-BE49-F238E27FC236}">
                  <a16:creationId xmlns:a16="http://schemas.microsoft.com/office/drawing/2014/main" id="{1949E013-5FA5-5994-E836-BD30640B2F3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13" t="17296" r="9588" b="4023"/>
            <a:stretch/>
          </p:blipFill>
          <p:spPr>
            <a:xfrm>
              <a:off x="9316094" y="407654"/>
              <a:ext cx="2589230" cy="1878540"/>
            </a:xfrm>
            <a:prstGeom prst="rect">
              <a:avLst/>
            </a:prstGeom>
          </p:spPr>
        </p:pic>
        <p:sp>
          <p:nvSpPr>
            <p:cNvPr id="16" name="Oval 15">
              <a:extLst>
                <a:ext uri="{FF2B5EF4-FFF2-40B4-BE49-F238E27FC236}">
                  <a16:creationId xmlns:a16="http://schemas.microsoft.com/office/drawing/2014/main" id="{D8CD539F-D054-9C7C-3C39-BB62EA03EBB2}"/>
                </a:ext>
              </a:extLst>
            </p:cNvPr>
            <p:cNvSpPr/>
            <p:nvPr/>
          </p:nvSpPr>
          <p:spPr>
            <a:xfrm>
              <a:off x="10415187" y="1698665"/>
              <a:ext cx="91440" cy="91440"/>
            </a:xfrm>
            <a:prstGeom prst="ellipse">
              <a:avLst/>
            </a:prstGeom>
            <a:solidFill>
              <a:srgbClr val="FFFF00">
                <a:alpha val="10196"/>
              </a:srgbClr>
            </a:solidFill>
            <a:ln w="9525">
              <a:solidFill>
                <a:srgbClr val="0943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AE20ABF-235A-1C58-01B3-2403F3DAC722}"/>
                </a:ext>
              </a:extLst>
            </p:cNvPr>
            <p:cNvSpPr/>
            <p:nvPr/>
          </p:nvSpPr>
          <p:spPr>
            <a:xfrm>
              <a:off x="10161100" y="1686814"/>
              <a:ext cx="91440" cy="91440"/>
            </a:xfrm>
            <a:prstGeom prst="ellipse">
              <a:avLst/>
            </a:prstGeom>
            <a:solidFill>
              <a:srgbClr val="FFFF00">
                <a:alpha val="10196"/>
              </a:srgbClr>
            </a:solidFill>
            <a:ln w="9525">
              <a:solidFill>
                <a:srgbClr val="0943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E622D878-14C7-17C1-9D54-8A7B2F2A7ECE}"/>
              </a:ext>
            </a:extLst>
          </p:cNvPr>
          <p:cNvPicPr>
            <a:picLocks noChangeAspect="1"/>
          </p:cNvPicPr>
          <p:nvPr/>
        </p:nvPicPr>
        <p:blipFill>
          <a:blip r:embed="rId5"/>
          <a:stretch>
            <a:fillRect/>
          </a:stretch>
        </p:blipFill>
        <p:spPr>
          <a:xfrm>
            <a:off x="5794858" y="1031283"/>
            <a:ext cx="1203552" cy="966434"/>
          </a:xfrm>
          <a:prstGeom prst="rect">
            <a:avLst/>
          </a:prstGeom>
        </p:spPr>
      </p:pic>
      <p:sp>
        <p:nvSpPr>
          <p:cNvPr id="12" name="Rectangle 1">
            <a:extLst>
              <a:ext uri="{FF2B5EF4-FFF2-40B4-BE49-F238E27FC236}">
                <a16:creationId xmlns:a16="http://schemas.microsoft.com/office/drawing/2014/main" id="{9AEB4D9A-34BA-0E43-AB1A-01DE136F67D5}"/>
              </a:ext>
            </a:extLst>
          </p:cNvPr>
          <p:cNvSpPr>
            <a:spLocks noChangeArrowheads="1"/>
          </p:cNvSpPr>
          <p:nvPr/>
        </p:nvSpPr>
        <p:spPr bwMode="auto">
          <a:xfrm>
            <a:off x="5606143" y="2510895"/>
            <a:ext cx="648007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Simulated and observed concentrations are generally &lt; 48 µg/ for the entire timespan, and &lt;= 10 µg/L during rebound study period.</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Well 199‑H3‑2A: Simulated WLs and concentrations slightly surpass observed values during rebound study period.</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dirty="0">
                <a:latin typeface="Arial" panose="020B0604020202020204" pitchFamily="34" charset="0"/>
                <a:ea typeface="Times New Roman" panose="02020603050405020304" pitchFamily="18" charset="0"/>
                <a:cs typeface="Arial" panose="020B0604020202020204" pitchFamily="34" charset="0"/>
              </a:rPr>
              <a:t>W</a:t>
            </a:r>
            <a:r>
              <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ell 199‑H4‑86: Observed WLs consistently surpass simulated values. This outcome is unsurprising, considering the limited data available during the model calibration. There is good agreement between simulated and observed concentrations.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100‑H‑46 waste site and nearby wells are relatively farther from the riverside when compared to the 183‑H SEB waste site and its associated wells, leading to smaller water table fluctuations.</a:t>
            </a: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4435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6A65E-28E0-8C91-92C9-27A5B4C90A80}"/>
              </a:ext>
            </a:extLst>
          </p:cNvPr>
          <p:cNvSpPr>
            <a:spLocks noGrp="1"/>
          </p:cNvSpPr>
          <p:nvPr>
            <p:ph type="title"/>
          </p:nvPr>
        </p:nvSpPr>
        <p:spPr/>
        <p:txBody>
          <a:bodyPr/>
          <a:lstStyle/>
          <a:p>
            <a:r>
              <a:rPr lang="en-US" dirty="0"/>
              <a:t>Residual Plots</a:t>
            </a:r>
          </a:p>
        </p:txBody>
      </p:sp>
      <p:sp>
        <p:nvSpPr>
          <p:cNvPr id="3" name="Content Placeholder 2">
            <a:extLst>
              <a:ext uri="{FF2B5EF4-FFF2-40B4-BE49-F238E27FC236}">
                <a16:creationId xmlns:a16="http://schemas.microsoft.com/office/drawing/2014/main" id="{2A2E6833-F05F-9DCE-5C48-F0595450B35D}"/>
              </a:ext>
            </a:extLst>
          </p:cNvPr>
          <p:cNvSpPr>
            <a:spLocks noGrp="1"/>
          </p:cNvSpPr>
          <p:nvPr>
            <p:ph idx="1"/>
          </p:nvPr>
        </p:nvSpPr>
        <p:spPr>
          <a:xfrm>
            <a:off x="838200" y="1894114"/>
            <a:ext cx="10521696" cy="2264229"/>
          </a:xfrm>
        </p:spPr>
        <p:txBody>
          <a:bodyPr/>
          <a:lstStyle/>
          <a:p>
            <a:r>
              <a:rPr lang="en-US" sz="1800" dirty="0">
                <a:effectLst/>
                <a:ea typeface="Times New Roman" panose="02020603050405020304" pitchFamily="18" charset="0"/>
              </a:rPr>
              <a:t>In general, there is a higher number of observations (thus residuals) collected at low stage than high stage, particularly during the post-calibration and rebound study periods. </a:t>
            </a:r>
          </a:p>
          <a:p>
            <a:r>
              <a:rPr lang="en-US" sz="1800" dirty="0">
                <a:effectLst/>
                <a:ea typeface="Times New Roman" panose="02020603050405020304" pitchFamily="18" charset="0"/>
              </a:rPr>
              <a:t>Negative residuals at low stage and positive residuals at high stage indicate overestimating and underestimating at the extremes, while residuals linger around 0 m during average stage conditions. </a:t>
            </a:r>
          </a:p>
          <a:p>
            <a:r>
              <a:rPr lang="en-US" sz="1800" dirty="0">
                <a:effectLst/>
                <a:ea typeface="Times New Roman" panose="02020603050405020304" pitchFamily="18" charset="0"/>
              </a:rPr>
              <a:t>The random and scattered residuals during average stage conditions suggest the model can capture these observations, however, the systematically higher and lower residuals at extremes suggest that the model fails to capture peaks and troughs.</a:t>
            </a:r>
          </a:p>
          <a:p>
            <a:endParaRPr lang="en-US" sz="1800" dirty="0">
              <a:effectLst/>
              <a:ea typeface="Times New Roman" panose="02020603050405020304" pitchFamily="18" charset="0"/>
            </a:endParaRPr>
          </a:p>
          <a:p>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2EFF442-F307-F640-7C06-472BA803AE65}"/>
                  </a:ext>
                </a:extLst>
              </p:cNvPr>
              <p:cNvSpPr txBox="1"/>
              <p:nvPr/>
            </p:nvSpPr>
            <p:spPr>
              <a:xfrm>
                <a:off x="2786742" y="1382485"/>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rgbClr val="09436B"/>
                          </a:solidFill>
                          <a:latin typeface="Cambria Math" panose="02040503050406030204" pitchFamily="18" charset="0"/>
                        </a:rPr>
                        <m:t>𝑹𝒆𝒔𝒊𝒅𝒖𝒂𝒍</m:t>
                      </m:r>
                      <m:r>
                        <a:rPr lang="en-US" b="1" i="0">
                          <a:solidFill>
                            <a:srgbClr val="09436B"/>
                          </a:solidFill>
                          <a:latin typeface="Cambria Math" panose="02040503050406030204" pitchFamily="18" charset="0"/>
                        </a:rPr>
                        <m:t> = </m:t>
                      </m:r>
                      <m:r>
                        <a:rPr lang="en-US" b="1" i="1">
                          <a:solidFill>
                            <a:srgbClr val="09436B"/>
                          </a:solidFill>
                          <a:latin typeface="Cambria Math" panose="02040503050406030204" pitchFamily="18" charset="0"/>
                        </a:rPr>
                        <m:t>𝑶𝒃𝒔𝒆𝒓𝒗𝒆𝒅</m:t>
                      </m:r>
                      <m:r>
                        <a:rPr lang="en-US" b="1" i="0">
                          <a:solidFill>
                            <a:srgbClr val="09436B"/>
                          </a:solidFill>
                          <a:latin typeface="Cambria Math" panose="02040503050406030204" pitchFamily="18" charset="0"/>
                        </a:rPr>
                        <m:t> – </m:t>
                      </m:r>
                      <m:r>
                        <a:rPr lang="en-US" b="1" i="1">
                          <a:solidFill>
                            <a:srgbClr val="09436B"/>
                          </a:solidFill>
                          <a:latin typeface="Cambria Math" panose="02040503050406030204" pitchFamily="18" charset="0"/>
                        </a:rPr>
                        <m:t>𝑺𝒊𝒎𝒖𝒍𝒂𝒕𝒆𝒅</m:t>
                      </m:r>
                    </m:oMath>
                  </m:oMathPara>
                </a14:m>
                <a:endParaRPr lang="en-US" b="1" dirty="0">
                  <a:solidFill>
                    <a:srgbClr val="09436B"/>
                  </a:solidFill>
                </a:endParaRPr>
              </a:p>
            </p:txBody>
          </p:sp>
        </mc:Choice>
        <mc:Fallback>
          <p:sp>
            <p:nvSpPr>
              <p:cNvPr id="5" name="TextBox 4">
                <a:extLst>
                  <a:ext uri="{FF2B5EF4-FFF2-40B4-BE49-F238E27FC236}">
                    <a16:creationId xmlns:a16="http://schemas.microsoft.com/office/drawing/2014/main" id="{92EFF442-F307-F640-7C06-472BA803AE65}"/>
                  </a:ext>
                </a:extLst>
              </p:cNvPr>
              <p:cNvSpPr txBox="1">
                <a:spLocks noRot="1" noChangeAspect="1" noMove="1" noResize="1" noEditPoints="1" noAdjustHandles="1" noChangeArrowheads="1" noChangeShapeType="1" noTextEdit="1"/>
              </p:cNvSpPr>
              <p:nvPr/>
            </p:nvSpPr>
            <p:spPr>
              <a:xfrm>
                <a:off x="2786742" y="1382485"/>
                <a:ext cx="6096000" cy="36933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18244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0BB2B-3EF3-F510-4BA5-0985B9404DF9}"/>
              </a:ext>
            </a:extLst>
          </p:cNvPr>
          <p:cNvSpPr>
            <a:spLocks noGrp="1"/>
          </p:cNvSpPr>
          <p:nvPr>
            <p:ph type="title"/>
          </p:nvPr>
        </p:nvSpPr>
        <p:spPr/>
        <p:txBody>
          <a:bodyPr/>
          <a:lstStyle/>
          <a:p>
            <a:r>
              <a:rPr lang="en-US" dirty="0"/>
              <a:t>Residual Plots</a:t>
            </a:r>
          </a:p>
        </p:txBody>
      </p:sp>
      <p:sp>
        <p:nvSpPr>
          <p:cNvPr id="3" name="Content Placeholder 2">
            <a:extLst>
              <a:ext uri="{FF2B5EF4-FFF2-40B4-BE49-F238E27FC236}">
                <a16:creationId xmlns:a16="http://schemas.microsoft.com/office/drawing/2014/main" id="{033EF617-88F0-663F-2622-55CA01A81151}"/>
              </a:ext>
            </a:extLst>
          </p:cNvPr>
          <p:cNvSpPr>
            <a:spLocks noGrp="1"/>
          </p:cNvSpPr>
          <p:nvPr>
            <p:ph idx="1"/>
          </p:nvPr>
        </p:nvSpPr>
        <p:spPr>
          <a:xfrm>
            <a:off x="375196" y="1088574"/>
            <a:ext cx="4972050" cy="466726"/>
          </a:xfrm>
        </p:spPr>
        <p:txBody>
          <a:bodyPr/>
          <a:lstStyle/>
          <a:p>
            <a:pPr marL="0" indent="0">
              <a:buNone/>
            </a:pPr>
            <a:r>
              <a:rPr lang="en-US" sz="1800" b="1" dirty="0"/>
              <a:t>Wells near 183-H SEB Waste Site</a:t>
            </a:r>
          </a:p>
        </p:txBody>
      </p:sp>
      <p:pic>
        <p:nvPicPr>
          <p:cNvPr id="6148" name="Picture 1395346573">
            <a:extLst>
              <a:ext uri="{FF2B5EF4-FFF2-40B4-BE49-F238E27FC236}">
                <a16:creationId xmlns:a16="http://schemas.microsoft.com/office/drawing/2014/main" id="{04E60641-AAB5-2E2D-A02A-1ADB295E93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17" y="1430454"/>
            <a:ext cx="4051498" cy="219456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1568211305">
            <a:extLst>
              <a:ext uri="{FF2B5EF4-FFF2-40B4-BE49-F238E27FC236}">
                <a16:creationId xmlns:a16="http://schemas.microsoft.com/office/drawing/2014/main" id="{AC91A6E6-BD71-6DED-678B-0146E17D7D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817" y="3804495"/>
            <a:ext cx="4051498" cy="219456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19039637">
            <a:extLst>
              <a:ext uri="{FF2B5EF4-FFF2-40B4-BE49-F238E27FC236}">
                <a16:creationId xmlns:a16="http://schemas.microsoft.com/office/drawing/2014/main" id="{C8E55D5B-C8C7-EE5D-4FB9-54DF5FF7C8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1022" y="1395115"/>
            <a:ext cx="4051498" cy="2194560"/>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1073070553">
            <a:extLst>
              <a:ext uri="{FF2B5EF4-FFF2-40B4-BE49-F238E27FC236}">
                <a16:creationId xmlns:a16="http://schemas.microsoft.com/office/drawing/2014/main" id="{905AD0AC-1E2E-30F0-A915-CF2212CDE7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1273" y="3797300"/>
            <a:ext cx="4051498" cy="21945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072B83BD-C467-B067-F02A-1A3C5036748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6">
            <a:extLst>
              <a:ext uri="{FF2B5EF4-FFF2-40B4-BE49-F238E27FC236}">
                <a16:creationId xmlns:a16="http://schemas.microsoft.com/office/drawing/2014/main" id="{860BF483-A9AA-C474-C379-DB4B9895ECC9}"/>
              </a:ext>
            </a:extLst>
          </p:cNvPr>
          <p:cNvSpPr>
            <a:spLocks noChangeArrowheads="1"/>
          </p:cNvSpPr>
          <p:nvPr/>
        </p:nvSpPr>
        <p:spPr bwMode="auto">
          <a:xfrm>
            <a:off x="540118" y="3565671"/>
            <a:ext cx="5279923"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_Toc156225104">
                <a:ln>
                  <a:noFill/>
                </a:ln>
                <a:solidFill>
                  <a:schemeClr val="tx1"/>
                </a:solidFill>
                <a:effectLst/>
                <a:latin typeface="Arial Narrow" panose="020B0606020202030204" pitchFamily="34" charset="0"/>
                <a:ea typeface="Times New Roman" panose="02020603050405020304" pitchFamily="18" charset="0"/>
                <a:cs typeface="Times New Roman" panose="02020603050405020304" pitchFamily="18" charset="0"/>
              </a:rPr>
              <a:t>Residual Plot of Observed and Simulated Water Levels for Well 199‑H4‑8</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7">
            <a:extLst>
              <a:ext uri="{FF2B5EF4-FFF2-40B4-BE49-F238E27FC236}">
                <a16:creationId xmlns:a16="http://schemas.microsoft.com/office/drawing/2014/main" id="{C6299AD3-B314-A9D5-2602-935F5EFBCAC2}"/>
              </a:ext>
            </a:extLst>
          </p:cNvPr>
          <p:cNvSpPr>
            <a:spLocks noChangeArrowheads="1"/>
          </p:cNvSpPr>
          <p:nvPr/>
        </p:nvSpPr>
        <p:spPr bwMode="auto">
          <a:xfrm>
            <a:off x="506361" y="6002094"/>
            <a:ext cx="548640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_Toc156225105">
                <a:ln>
                  <a:noFill/>
                </a:ln>
                <a:solidFill>
                  <a:schemeClr val="tx1"/>
                </a:solidFill>
                <a:effectLst/>
                <a:latin typeface="Arial Narrow" panose="020B0606020202030204" pitchFamily="34" charset="0"/>
                <a:ea typeface="Times New Roman" panose="02020603050405020304" pitchFamily="18" charset="0"/>
                <a:cs typeface="Times New Roman" panose="02020603050405020304" pitchFamily="18" charset="0"/>
              </a:rPr>
              <a:t>Residual Plot of Observed and Simulated Water Levels for Well 199‑H4‑84</a:t>
            </a:r>
            <a:endParaRPr kumimoji="0" lang="en-US" altLang="en-US" sz="800" b="0" i="0" u="none" strike="noStrike" cap="none" normalizeH="0" baseline="0" dirty="0">
              <a:ln>
                <a:noFill/>
              </a:ln>
              <a:solidFill>
                <a:schemeClr val="tx1"/>
              </a:solidFill>
              <a:effectLst/>
            </a:endParaRPr>
          </a:p>
        </p:txBody>
      </p:sp>
      <p:sp>
        <p:nvSpPr>
          <p:cNvPr id="7" name="Rectangle 8">
            <a:extLst>
              <a:ext uri="{FF2B5EF4-FFF2-40B4-BE49-F238E27FC236}">
                <a16:creationId xmlns:a16="http://schemas.microsoft.com/office/drawing/2014/main" id="{F53BE765-C91F-47AA-6BA3-1867FEA0AD53}"/>
              </a:ext>
            </a:extLst>
          </p:cNvPr>
          <p:cNvSpPr>
            <a:spLocks noChangeArrowheads="1"/>
          </p:cNvSpPr>
          <p:nvPr/>
        </p:nvSpPr>
        <p:spPr bwMode="auto">
          <a:xfrm>
            <a:off x="4695192" y="3555511"/>
            <a:ext cx="4289035"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_Toc156225106">
                <a:ln>
                  <a:noFill/>
                </a:ln>
                <a:solidFill>
                  <a:schemeClr val="tx1"/>
                </a:solidFill>
                <a:effectLst/>
                <a:latin typeface="Arial Narrow" panose="020B0606020202030204" pitchFamily="34" charset="0"/>
                <a:ea typeface="Times New Roman" panose="02020603050405020304" pitchFamily="18" charset="0"/>
                <a:cs typeface="Times New Roman" panose="02020603050405020304" pitchFamily="18" charset="0"/>
              </a:rPr>
              <a:t>Residual Plot of Observed and Simulated Water Levels for Well 199‑H4‑85</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9">
            <a:extLst>
              <a:ext uri="{FF2B5EF4-FFF2-40B4-BE49-F238E27FC236}">
                <a16:creationId xmlns:a16="http://schemas.microsoft.com/office/drawing/2014/main" id="{5CEBD72C-3F95-4713-301D-52CC53674D6A}"/>
              </a:ext>
            </a:extLst>
          </p:cNvPr>
          <p:cNvSpPr>
            <a:spLocks noChangeArrowheads="1"/>
          </p:cNvSpPr>
          <p:nvPr/>
        </p:nvSpPr>
        <p:spPr bwMode="auto">
          <a:xfrm>
            <a:off x="3975658" y="5991934"/>
            <a:ext cx="58993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_Toc156225107">
                <a:ln>
                  <a:noFill/>
                </a:ln>
                <a:solidFill>
                  <a:schemeClr val="tx1"/>
                </a:solidFill>
                <a:effectLst/>
                <a:latin typeface="Arial Narrow" panose="020B0606020202030204" pitchFamily="34" charset="0"/>
                <a:ea typeface="Times New Roman" panose="02020603050405020304" pitchFamily="18" charset="0"/>
                <a:cs typeface="Times New Roman" panose="02020603050405020304" pitchFamily="18" charset="0"/>
              </a:rPr>
              <a:t>Residual Plot of Observed and Simulated Water Levels for Well 199‑H4‑88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BA68EBEF-FA8D-593B-1EBF-09273FB8D619}"/>
              </a:ext>
            </a:extLst>
          </p:cNvPr>
          <p:cNvSpPr txBox="1"/>
          <p:nvPr/>
        </p:nvSpPr>
        <p:spPr>
          <a:xfrm>
            <a:off x="8916361" y="2634066"/>
            <a:ext cx="3241040" cy="3539430"/>
          </a:xfrm>
          <a:prstGeom prst="rect">
            <a:avLst/>
          </a:prstGeom>
          <a:noFill/>
        </p:spPr>
        <p:txBody>
          <a:bodyPr wrap="square">
            <a:spAutoFit/>
          </a:bodyPr>
          <a:lstStyle/>
          <a:p>
            <a:pPr marL="171450" indent="-171450" defTabSz="91440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Wells 199‑H4‑8 and 199‑H4‑84 display many residuals within the 0.25 m range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Well 199‑H4‑85 shows random and scattered residuals, indicating a well‑fitted model, with only a few residuals exceeding 0.5 m. </a:t>
            </a:r>
          </a:p>
          <a:p>
            <a:pPr marR="0" lvl="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171450" indent="-171450" defTabSz="914400" eaLnBrk="0" fontAlgn="base" hangingPunct="0">
              <a:spcBef>
                <a:spcPct val="0"/>
              </a:spcBef>
              <a:spcAft>
                <a:spcPct val="0"/>
              </a:spcAft>
              <a:buFont typeface="Arial" panose="020B0604020202020204" pitchFamily="34" charset="0"/>
              <a:buChar char="•"/>
            </a:pPr>
            <a:r>
              <a:rPr lang="en-US" altLang="en-US" sz="1600" dirty="0">
                <a:latin typeface="Arial" panose="020B0604020202020204" pitchFamily="34" charset="0"/>
                <a:ea typeface="Times New Roman" panose="02020603050405020304" pitchFamily="18" charset="0"/>
              </a:rPr>
              <a:t>W</a:t>
            </a:r>
            <a:r>
              <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ell 199‑H4‑88 display more outliers, with a couple of residuals at 1 m.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grpSp>
        <p:nvGrpSpPr>
          <p:cNvPr id="14" name="Group 13">
            <a:extLst>
              <a:ext uri="{FF2B5EF4-FFF2-40B4-BE49-F238E27FC236}">
                <a16:creationId xmlns:a16="http://schemas.microsoft.com/office/drawing/2014/main" id="{772CCEA9-9FD3-22F4-A908-30CCDB3F07AD}"/>
              </a:ext>
            </a:extLst>
          </p:cNvPr>
          <p:cNvGrpSpPr/>
          <p:nvPr/>
        </p:nvGrpSpPr>
        <p:grpSpPr>
          <a:xfrm>
            <a:off x="8916361" y="3071"/>
            <a:ext cx="3275639" cy="2376543"/>
            <a:chOff x="9316094" y="407654"/>
            <a:chExt cx="2589230" cy="1878540"/>
          </a:xfrm>
        </p:grpSpPr>
        <p:pic>
          <p:nvPicPr>
            <p:cNvPr id="15" name="Picture 14" descr="A map of a city&#10;&#10;Description automatically generated">
              <a:extLst>
                <a:ext uri="{FF2B5EF4-FFF2-40B4-BE49-F238E27FC236}">
                  <a16:creationId xmlns:a16="http://schemas.microsoft.com/office/drawing/2014/main" id="{BBBB253F-2972-5593-C1B8-8F6DA0CC8BB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813" t="17296" r="9588" b="4023"/>
            <a:stretch/>
          </p:blipFill>
          <p:spPr>
            <a:xfrm>
              <a:off x="9316094" y="407654"/>
              <a:ext cx="2589230" cy="1878540"/>
            </a:xfrm>
            <a:prstGeom prst="rect">
              <a:avLst/>
            </a:prstGeom>
          </p:spPr>
        </p:pic>
        <p:sp>
          <p:nvSpPr>
            <p:cNvPr id="16" name="Oval 15">
              <a:extLst>
                <a:ext uri="{FF2B5EF4-FFF2-40B4-BE49-F238E27FC236}">
                  <a16:creationId xmlns:a16="http://schemas.microsoft.com/office/drawing/2014/main" id="{E55DB6BD-1330-1C2A-0C7F-D901804BB57A}"/>
                </a:ext>
              </a:extLst>
            </p:cNvPr>
            <p:cNvSpPr/>
            <p:nvPr/>
          </p:nvSpPr>
          <p:spPr>
            <a:xfrm>
              <a:off x="10914344" y="1138557"/>
              <a:ext cx="91440" cy="91440"/>
            </a:xfrm>
            <a:prstGeom prst="ellipse">
              <a:avLst/>
            </a:prstGeom>
            <a:solidFill>
              <a:srgbClr val="FFFF00">
                <a:alpha val="10196"/>
              </a:srgbClr>
            </a:solidFill>
            <a:ln w="9525">
              <a:solidFill>
                <a:srgbClr val="0943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37D8DE6-D335-66CC-B1BB-B779B30A5916}"/>
                </a:ext>
              </a:extLst>
            </p:cNvPr>
            <p:cNvSpPr/>
            <p:nvPr/>
          </p:nvSpPr>
          <p:spPr>
            <a:xfrm>
              <a:off x="11295587" y="1268769"/>
              <a:ext cx="91440" cy="91440"/>
            </a:xfrm>
            <a:prstGeom prst="ellipse">
              <a:avLst/>
            </a:prstGeom>
            <a:solidFill>
              <a:srgbClr val="FFFF00">
                <a:alpha val="10196"/>
              </a:srgbClr>
            </a:solidFill>
            <a:ln w="9525">
              <a:solidFill>
                <a:srgbClr val="0943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88CBA70-C922-51BB-7582-A24679AF5127}"/>
                </a:ext>
              </a:extLst>
            </p:cNvPr>
            <p:cNvSpPr/>
            <p:nvPr/>
          </p:nvSpPr>
          <p:spPr>
            <a:xfrm>
              <a:off x="10877964" y="1416915"/>
              <a:ext cx="91440" cy="91440"/>
            </a:xfrm>
            <a:prstGeom prst="ellipse">
              <a:avLst/>
            </a:prstGeom>
            <a:solidFill>
              <a:srgbClr val="FFFF00">
                <a:alpha val="10196"/>
              </a:srgbClr>
            </a:solidFill>
            <a:ln w="9525">
              <a:solidFill>
                <a:srgbClr val="0943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BFA809B-B225-6F63-1FB1-896111AEBBD1}"/>
                </a:ext>
              </a:extLst>
            </p:cNvPr>
            <p:cNvSpPr/>
            <p:nvPr/>
          </p:nvSpPr>
          <p:spPr>
            <a:xfrm>
              <a:off x="11051628" y="1364889"/>
              <a:ext cx="91440" cy="91440"/>
            </a:xfrm>
            <a:prstGeom prst="ellipse">
              <a:avLst/>
            </a:prstGeom>
            <a:solidFill>
              <a:srgbClr val="FFFF00">
                <a:alpha val="10196"/>
              </a:srgbClr>
            </a:solidFill>
            <a:ln w="9525">
              <a:solidFill>
                <a:srgbClr val="0943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14540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0BB2B-3EF3-F510-4BA5-0985B9404DF9}"/>
              </a:ext>
            </a:extLst>
          </p:cNvPr>
          <p:cNvSpPr>
            <a:spLocks noGrp="1"/>
          </p:cNvSpPr>
          <p:nvPr>
            <p:ph type="title"/>
          </p:nvPr>
        </p:nvSpPr>
        <p:spPr/>
        <p:txBody>
          <a:bodyPr/>
          <a:lstStyle/>
          <a:p>
            <a:r>
              <a:rPr lang="en-US" dirty="0"/>
              <a:t>Residual Plots</a:t>
            </a:r>
          </a:p>
        </p:txBody>
      </p:sp>
      <p:sp>
        <p:nvSpPr>
          <p:cNvPr id="3" name="Content Placeholder 2">
            <a:extLst>
              <a:ext uri="{FF2B5EF4-FFF2-40B4-BE49-F238E27FC236}">
                <a16:creationId xmlns:a16="http://schemas.microsoft.com/office/drawing/2014/main" id="{033EF617-88F0-663F-2622-55CA01A81151}"/>
              </a:ext>
            </a:extLst>
          </p:cNvPr>
          <p:cNvSpPr>
            <a:spLocks noGrp="1"/>
          </p:cNvSpPr>
          <p:nvPr>
            <p:ph idx="1"/>
          </p:nvPr>
        </p:nvSpPr>
        <p:spPr>
          <a:xfrm>
            <a:off x="342537" y="1066801"/>
            <a:ext cx="4972050" cy="466726"/>
          </a:xfrm>
        </p:spPr>
        <p:txBody>
          <a:bodyPr/>
          <a:lstStyle/>
          <a:p>
            <a:pPr marL="0" indent="0">
              <a:buNone/>
            </a:pPr>
            <a:r>
              <a:rPr lang="en-US" sz="1800" b="1" dirty="0"/>
              <a:t>Wells near 100-H-46 Waste Site</a:t>
            </a:r>
          </a:p>
        </p:txBody>
      </p:sp>
      <p:sp>
        <p:nvSpPr>
          <p:cNvPr id="4" name="Rectangle 5">
            <a:extLst>
              <a:ext uri="{FF2B5EF4-FFF2-40B4-BE49-F238E27FC236}">
                <a16:creationId xmlns:a16="http://schemas.microsoft.com/office/drawing/2014/main" id="{072B83BD-C467-B067-F02A-1A3C5036748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6">
            <a:extLst>
              <a:ext uri="{FF2B5EF4-FFF2-40B4-BE49-F238E27FC236}">
                <a16:creationId xmlns:a16="http://schemas.microsoft.com/office/drawing/2014/main" id="{860BF483-A9AA-C474-C379-DB4B9895ECC9}"/>
              </a:ext>
            </a:extLst>
          </p:cNvPr>
          <p:cNvSpPr>
            <a:spLocks noChangeArrowheads="1"/>
          </p:cNvSpPr>
          <p:nvPr/>
        </p:nvSpPr>
        <p:spPr bwMode="auto">
          <a:xfrm>
            <a:off x="963515" y="4547305"/>
            <a:ext cx="52799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_Toc156225104">
                <a:ln>
                  <a:noFill/>
                </a:ln>
                <a:solidFill>
                  <a:schemeClr val="tx1"/>
                </a:solidFill>
                <a:effectLst/>
                <a:latin typeface="Arial Narrow" panose="020B0606020202030204" pitchFamily="34" charset="0"/>
                <a:ea typeface="Times New Roman" panose="02020603050405020304" pitchFamily="18" charset="0"/>
                <a:cs typeface="Times New Roman" panose="02020603050405020304" pitchFamily="18" charset="0"/>
              </a:rPr>
              <a:t>Residual Plot of Observed and Simulated Water Levels for Well 199‑H3‑2A</a:t>
            </a:r>
            <a:endParaRPr kumimoji="0" lang="en-US" altLang="en-US" sz="800" b="0" i="0" u="none" strike="noStrike" cap="none" normalizeH="0" baseline="0" dirty="0">
              <a:ln>
                <a:noFill/>
              </a:ln>
              <a:solidFill>
                <a:schemeClr val="tx1"/>
              </a:solidFill>
              <a:effectLst/>
            </a:endParaRPr>
          </a:p>
        </p:txBody>
      </p:sp>
      <p:sp>
        <p:nvSpPr>
          <p:cNvPr id="6" name="Rectangle 7">
            <a:extLst>
              <a:ext uri="{FF2B5EF4-FFF2-40B4-BE49-F238E27FC236}">
                <a16:creationId xmlns:a16="http://schemas.microsoft.com/office/drawing/2014/main" id="{C6299AD3-B314-A9D5-2602-935F5EFBCAC2}"/>
              </a:ext>
            </a:extLst>
          </p:cNvPr>
          <p:cNvSpPr>
            <a:spLocks noChangeArrowheads="1"/>
          </p:cNvSpPr>
          <p:nvPr/>
        </p:nvSpPr>
        <p:spPr bwMode="auto">
          <a:xfrm>
            <a:off x="6651170" y="4416673"/>
            <a:ext cx="548640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_Toc156225105">
                <a:ln>
                  <a:noFill/>
                </a:ln>
                <a:solidFill>
                  <a:schemeClr val="tx1"/>
                </a:solidFill>
                <a:effectLst/>
                <a:latin typeface="Arial Narrow" panose="020B0606020202030204" pitchFamily="34" charset="0"/>
                <a:ea typeface="Times New Roman" panose="02020603050405020304" pitchFamily="18" charset="0"/>
                <a:cs typeface="Times New Roman" panose="02020603050405020304" pitchFamily="18" charset="0"/>
              </a:rPr>
              <a:t>Residual Plot of Observed and Simulated Water Levels for Well 199‑H</a:t>
            </a:r>
            <a:r>
              <a:rPr lang="en-US" altLang="en-US" sz="1100" b="1" dirty="0" bmk="_Toc156225105">
                <a:latin typeface="Arial Narrow" panose="020B0606020202030204" pitchFamily="34" charset="0"/>
                <a:ea typeface="Times New Roman" panose="02020603050405020304" pitchFamily="18" charset="0"/>
                <a:cs typeface="Times New Roman" panose="02020603050405020304" pitchFamily="18" charset="0"/>
              </a:rPr>
              <a:t>4</a:t>
            </a:r>
            <a:r>
              <a:rPr kumimoji="0" lang="en-US" altLang="en-US" sz="1100" b="1" i="0" u="none" strike="noStrike" cap="none" normalizeH="0" baseline="0" dirty="0" bmk="_Toc156225105">
                <a:ln>
                  <a:noFill/>
                </a:ln>
                <a:solidFill>
                  <a:schemeClr val="tx1"/>
                </a:solidFill>
                <a:effectLst/>
                <a:latin typeface="Arial Narrow" panose="020B0606020202030204" pitchFamily="34" charset="0"/>
                <a:ea typeface="Times New Roman" panose="02020603050405020304" pitchFamily="18" charset="0"/>
                <a:cs typeface="Times New Roman" panose="02020603050405020304" pitchFamily="18" charset="0"/>
              </a:rPr>
              <a:t>‑86</a:t>
            </a:r>
            <a:endParaRPr kumimoji="0" lang="en-US" altLang="en-US" sz="800" b="0" i="0" u="none" strike="noStrike" cap="none" normalizeH="0" baseline="0" dirty="0">
              <a:ln>
                <a:noFill/>
              </a:ln>
              <a:solidFill>
                <a:schemeClr val="tx1"/>
              </a:solidFill>
              <a:effectLst/>
            </a:endParaRPr>
          </a:p>
        </p:txBody>
      </p:sp>
      <p:pic>
        <p:nvPicPr>
          <p:cNvPr id="12" name="Picture 11">
            <a:extLst>
              <a:ext uri="{FF2B5EF4-FFF2-40B4-BE49-F238E27FC236}">
                <a16:creationId xmlns:a16="http://schemas.microsoft.com/office/drawing/2014/main" id="{891C4D86-B32D-D728-7354-C7373FE41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804284" y="2362905"/>
            <a:ext cx="4048428" cy="2194560"/>
          </a:xfrm>
          <a:prstGeom prst="rect">
            <a:avLst/>
          </a:prstGeom>
          <a:noFill/>
          <a:ln>
            <a:noFill/>
          </a:ln>
        </p:spPr>
      </p:pic>
      <p:grpSp>
        <p:nvGrpSpPr>
          <p:cNvPr id="15" name="Group 14">
            <a:extLst>
              <a:ext uri="{FF2B5EF4-FFF2-40B4-BE49-F238E27FC236}">
                <a16:creationId xmlns:a16="http://schemas.microsoft.com/office/drawing/2014/main" id="{BC157085-2D2E-4482-EC9C-3C560A814091}"/>
              </a:ext>
            </a:extLst>
          </p:cNvPr>
          <p:cNvGrpSpPr/>
          <p:nvPr/>
        </p:nvGrpSpPr>
        <p:grpSpPr>
          <a:xfrm>
            <a:off x="8916361" y="3071"/>
            <a:ext cx="3275639" cy="2376543"/>
            <a:chOff x="9316094" y="407654"/>
            <a:chExt cx="2589230" cy="1878540"/>
          </a:xfrm>
        </p:grpSpPr>
        <p:pic>
          <p:nvPicPr>
            <p:cNvPr id="16" name="Picture 15" descr="A map of a city&#10;&#10;Description automatically generated">
              <a:extLst>
                <a:ext uri="{FF2B5EF4-FFF2-40B4-BE49-F238E27FC236}">
                  <a16:creationId xmlns:a16="http://schemas.microsoft.com/office/drawing/2014/main" id="{EA7BAFBF-1429-817E-E872-C9F1F62A88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13" t="17296" r="9588" b="4023"/>
            <a:stretch/>
          </p:blipFill>
          <p:spPr>
            <a:xfrm>
              <a:off x="9316094" y="407654"/>
              <a:ext cx="2589230" cy="1878540"/>
            </a:xfrm>
            <a:prstGeom prst="rect">
              <a:avLst/>
            </a:prstGeom>
          </p:spPr>
        </p:pic>
        <p:sp>
          <p:nvSpPr>
            <p:cNvPr id="17" name="Oval 16">
              <a:extLst>
                <a:ext uri="{FF2B5EF4-FFF2-40B4-BE49-F238E27FC236}">
                  <a16:creationId xmlns:a16="http://schemas.microsoft.com/office/drawing/2014/main" id="{745CDD33-9ED3-9B65-9622-AA9AFBA1A4BC}"/>
                </a:ext>
              </a:extLst>
            </p:cNvPr>
            <p:cNvSpPr/>
            <p:nvPr/>
          </p:nvSpPr>
          <p:spPr>
            <a:xfrm>
              <a:off x="10415187" y="1698665"/>
              <a:ext cx="91440" cy="91440"/>
            </a:xfrm>
            <a:prstGeom prst="ellipse">
              <a:avLst/>
            </a:prstGeom>
            <a:solidFill>
              <a:srgbClr val="FFFF00">
                <a:alpha val="10196"/>
              </a:srgbClr>
            </a:solidFill>
            <a:ln w="9525">
              <a:solidFill>
                <a:srgbClr val="0943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C3EF6D1-EB0C-E34D-6FC9-2E4E3A0849F0}"/>
                </a:ext>
              </a:extLst>
            </p:cNvPr>
            <p:cNvSpPr/>
            <p:nvPr/>
          </p:nvSpPr>
          <p:spPr>
            <a:xfrm>
              <a:off x="10161100" y="1686814"/>
              <a:ext cx="91440" cy="91440"/>
            </a:xfrm>
            <a:prstGeom prst="ellipse">
              <a:avLst/>
            </a:prstGeom>
            <a:solidFill>
              <a:srgbClr val="FFFF00">
                <a:alpha val="10196"/>
              </a:srgbClr>
            </a:solidFill>
            <a:ln w="9525">
              <a:solidFill>
                <a:srgbClr val="0943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10">
            <a:extLst>
              <a:ext uri="{FF2B5EF4-FFF2-40B4-BE49-F238E27FC236}">
                <a16:creationId xmlns:a16="http://schemas.microsoft.com/office/drawing/2014/main" id="{CC06EFAD-F468-FF8D-6DC3-A6F1A5E06A5F}"/>
              </a:ext>
            </a:extLst>
          </p:cNvPr>
          <p:cNvSpPr>
            <a:spLocks noChangeArrowheads="1"/>
          </p:cNvSpPr>
          <p:nvPr/>
        </p:nvSpPr>
        <p:spPr bwMode="auto">
          <a:xfrm>
            <a:off x="342537" y="4982269"/>
            <a:ext cx="5590013"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Residuals for well 199-H3-2A show a random and scattered distribution close around the 0 m line.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dirty="0">
                <a:latin typeface="Arial" panose="020B0604020202020204" pitchFamily="34" charset="0"/>
              </a:rPr>
              <a:t>T</a:t>
            </a:r>
            <a:r>
              <a:rPr kumimoji="0" lang="en-US" altLang="en-US" sz="1600" b="0" i="0" u="none" strike="noStrike" cap="none" normalizeH="0" baseline="0" dirty="0">
                <a:ln>
                  <a:noFill/>
                </a:ln>
                <a:solidFill>
                  <a:schemeClr val="tx1"/>
                </a:solidFill>
                <a:effectLst/>
                <a:latin typeface="Arial" panose="020B0604020202020204" pitchFamily="34" charset="0"/>
              </a:rPr>
              <a:t>he negative residuals at lower WLs suggest the model overestimates the low WLs at this well. </a:t>
            </a:r>
          </a:p>
        </p:txBody>
      </p:sp>
      <p:sp>
        <p:nvSpPr>
          <p:cNvPr id="20" name="TextBox 19">
            <a:extLst>
              <a:ext uri="{FF2B5EF4-FFF2-40B4-BE49-F238E27FC236}">
                <a16:creationId xmlns:a16="http://schemas.microsoft.com/office/drawing/2014/main" id="{E9130ED9-8EB3-AA3B-4195-7C0DE71194B7}"/>
              </a:ext>
            </a:extLst>
          </p:cNvPr>
          <p:cNvSpPr txBox="1"/>
          <p:nvPr/>
        </p:nvSpPr>
        <p:spPr>
          <a:xfrm>
            <a:off x="6220587" y="4922087"/>
            <a:ext cx="5628876" cy="1323439"/>
          </a:xfrm>
          <a:prstGeom prst="rect">
            <a:avLst/>
          </a:prstGeom>
          <a:noFill/>
        </p:spPr>
        <p:txBody>
          <a:bodyPr wrap="square">
            <a:spAutoFit/>
          </a:bodyPr>
          <a:lstStyle/>
          <a:p>
            <a:pPr marL="285750" indent="-285750" defTabSz="91440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Arial" panose="020B0604020202020204" pitchFamily="34" charset="0"/>
              </a:rPr>
              <a:t>Well 199-H4-86 has fewer number of observations, and thus residuals. </a:t>
            </a:r>
          </a:p>
          <a:p>
            <a:pPr marL="285750" indent="-285750" defTabSz="91440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Arial" panose="020B0604020202020204" pitchFamily="34" charset="0"/>
              </a:rPr>
              <a:t>The model performs reasonably well during the calibration period yet underestimates WLs in the post-calibration and rebound study periods. </a:t>
            </a:r>
          </a:p>
        </p:txBody>
      </p:sp>
      <p:pic>
        <p:nvPicPr>
          <p:cNvPr id="14" name="Picture 13">
            <a:extLst>
              <a:ext uri="{FF2B5EF4-FFF2-40B4-BE49-F238E27FC236}">
                <a16:creationId xmlns:a16="http://schemas.microsoft.com/office/drawing/2014/main" id="{8FEF0C20-2D6B-09C8-AE53-F158A5EFE8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6595178" y="2232273"/>
            <a:ext cx="4048901" cy="2194560"/>
          </a:xfrm>
          <a:prstGeom prst="rect">
            <a:avLst/>
          </a:prstGeom>
          <a:noFill/>
          <a:ln>
            <a:noFill/>
          </a:ln>
        </p:spPr>
      </p:pic>
    </p:spTree>
    <p:extLst>
      <p:ext uri="{BB962C8B-B14F-4D97-AF65-F5344CB8AC3E}">
        <p14:creationId xmlns:p14="http://schemas.microsoft.com/office/powerpoint/2010/main" val="3709643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0FF1-1064-EE62-0743-D5836C94943A}"/>
              </a:ext>
            </a:extLst>
          </p:cNvPr>
          <p:cNvSpPr>
            <a:spLocks noGrp="1"/>
          </p:cNvSpPr>
          <p:nvPr>
            <p:ph type="title"/>
          </p:nvPr>
        </p:nvSpPr>
        <p:spPr/>
        <p:txBody>
          <a:bodyPr/>
          <a:lstStyle/>
          <a:p>
            <a:r>
              <a:rPr lang="en-US" dirty="0"/>
              <a:t>Plume Migration</a:t>
            </a:r>
          </a:p>
        </p:txBody>
      </p:sp>
      <p:sp>
        <p:nvSpPr>
          <p:cNvPr id="3" name="Content Placeholder 2">
            <a:extLst>
              <a:ext uri="{FF2B5EF4-FFF2-40B4-BE49-F238E27FC236}">
                <a16:creationId xmlns:a16="http://schemas.microsoft.com/office/drawing/2014/main" id="{60493D1F-F1BB-DEE7-B14E-6B6F4A4B38C5}"/>
              </a:ext>
            </a:extLst>
          </p:cNvPr>
          <p:cNvSpPr>
            <a:spLocks noGrp="1"/>
          </p:cNvSpPr>
          <p:nvPr>
            <p:ph idx="1"/>
          </p:nvPr>
        </p:nvSpPr>
        <p:spPr>
          <a:xfrm>
            <a:off x="5849539" y="1487139"/>
            <a:ext cx="6105554" cy="4235033"/>
          </a:xfrm>
        </p:spPr>
        <p:txBody>
          <a:bodyPr/>
          <a:lstStyle/>
          <a:p>
            <a:r>
              <a:rPr lang="en-US" sz="1800" dirty="0"/>
              <a:t>Contaminant plumes show an overall decrease in spatial extent, yet an increase in concentrations, particularly downgradient of continuing sources. </a:t>
            </a:r>
          </a:p>
          <a:p>
            <a:r>
              <a:rPr lang="en-US" sz="1800" dirty="0"/>
              <a:t>Plumes migrate northeast toward river, with concentrations &gt; 48 ug/L in proximity to waste sites (1 model cell at waste sites &gt; 480 ug/L at low and high river stage conditions).</a:t>
            </a:r>
          </a:p>
          <a:p>
            <a:r>
              <a:rPr lang="en-US" sz="1800" dirty="0"/>
              <a:t>The plume from 100-H-46 WS has moved toward and overlapped plume that originates from 183-H SEB waste site.  The plume from 100-H-46 is larger and more persistent than that from 183-H SEB and is essentially unconstrained except at the northern edge by well 199-H4-86. </a:t>
            </a:r>
          </a:p>
        </p:txBody>
      </p:sp>
      <p:sp>
        <p:nvSpPr>
          <p:cNvPr id="12" name="TextBox 11">
            <a:extLst>
              <a:ext uri="{FF2B5EF4-FFF2-40B4-BE49-F238E27FC236}">
                <a16:creationId xmlns:a16="http://schemas.microsoft.com/office/drawing/2014/main" id="{5A6C569F-0B78-77A0-2500-D26106A50282}"/>
              </a:ext>
            </a:extLst>
          </p:cNvPr>
          <p:cNvSpPr txBox="1"/>
          <p:nvPr/>
        </p:nvSpPr>
        <p:spPr>
          <a:xfrm>
            <a:off x="44241" y="1135828"/>
            <a:ext cx="6016732" cy="338554"/>
          </a:xfrm>
          <a:prstGeom prst="rect">
            <a:avLst/>
          </a:prstGeom>
          <a:noFill/>
        </p:spPr>
        <p:txBody>
          <a:bodyPr wrap="square">
            <a:spAutoFit/>
          </a:bodyPr>
          <a:lstStyle/>
          <a:p>
            <a:pPr algn="ctr"/>
            <a:r>
              <a:rPr lang="en-US" sz="1600" b="1" dirty="0">
                <a:latin typeface="Arial" panose="020B0604020202020204" pitchFamily="34" charset="0"/>
                <a:cs typeface="Arial" panose="020B0604020202020204" pitchFamily="34" charset="0"/>
              </a:rPr>
              <a:t>Simulated Plume Extents in the Unconfined Aquifer</a:t>
            </a:r>
            <a:endParaRPr lang="en-US" sz="1600" dirty="0">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3D291069-F69A-CD9A-F9F3-C850DA066DE6}"/>
              </a:ext>
            </a:extLst>
          </p:cNvPr>
          <p:cNvGrpSpPr/>
          <p:nvPr/>
        </p:nvGrpSpPr>
        <p:grpSpPr>
          <a:xfrm>
            <a:off x="498600" y="1650090"/>
            <a:ext cx="4871097" cy="4525963"/>
            <a:chOff x="291772" y="1434977"/>
            <a:chExt cx="4871097" cy="4525963"/>
          </a:xfrm>
        </p:grpSpPr>
        <p:pic>
          <p:nvPicPr>
            <p:cNvPr id="4" name="Content Placeholder 12" descr="A map of a study&#10;&#10;Description automatically generated">
              <a:extLst>
                <a:ext uri="{FF2B5EF4-FFF2-40B4-BE49-F238E27FC236}">
                  <a16:creationId xmlns:a16="http://schemas.microsoft.com/office/drawing/2014/main" id="{3D9667BB-44F1-8423-0853-328DC20E6D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772" y="1434977"/>
              <a:ext cx="4871097" cy="4525963"/>
            </a:xfrm>
            <a:prstGeom prst="rect">
              <a:avLst/>
            </a:prstGeom>
          </p:spPr>
        </p:pic>
        <p:sp>
          <p:nvSpPr>
            <p:cNvPr id="9" name="Oval 8">
              <a:extLst>
                <a:ext uri="{FF2B5EF4-FFF2-40B4-BE49-F238E27FC236}">
                  <a16:creationId xmlns:a16="http://schemas.microsoft.com/office/drawing/2014/main" id="{36D4A51D-F67E-855F-97DA-56200367EF08}"/>
                </a:ext>
              </a:extLst>
            </p:cNvPr>
            <p:cNvSpPr/>
            <p:nvPr/>
          </p:nvSpPr>
          <p:spPr>
            <a:xfrm>
              <a:off x="3799037" y="3041142"/>
              <a:ext cx="186894" cy="1847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8C264E6-1C51-1139-4AF6-337FB199CB11}"/>
                </a:ext>
              </a:extLst>
            </p:cNvPr>
            <p:cNvSpPr/>
            <p:nvPr/>
          </p:nvSpPr>
          <p:spPr>
            <a:xfrm>
              <a:off x="3629371" y="3682056"/>
              <a:ext cx="186894" cy="1847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DF78D5F-0936-161B-3128-0D4B5A18CE17}"/>
                </a:ext>
              </a:extLst>
            </p:cNvPr>
            <p:cNvSpPr/>
            <p:nvPr/>
          </p:nvSpPr>
          <p:spPr>
            <a:xfrm>
              <a:off x="3442477" y="3735166"/>
              <a:ext cx="186894" cy="1828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A31B5EF-425B-6DF9-6C4A-C3CF0392DC10}"/>
                </a:ext>
              </a:extLst>
            </p:cNvPr>
            <p:cNvSpPr txBox="1"/>
            <p:nvPr/>
          </p:nvSpPr>
          <p:spPr>
            <a:xfrm>
              <a:off x="3953274" y="2995026"/>
              <a:ext cx="620162" cy="276999"/>
            </a:xfrm>
            <a:prstGeom prst="rect">
              <a:avLst/>
            </a:prstGeom>
            <a:noFill/>
          </p:spPr>
          <p:txBody>
            <a:bodyPr wrap="square" rtlCol="0">
              <a:spAutoFit/>
            </a:bodyPr>
            <a:lstStyle/>
            <a:p>
              <a:r>
                <a:rPr lang="en-US" sz="1200"/>
                <a:t>H4-64</a:t>
              </a:r>
            </a:p>
          </p:txBody>
        </p:sp>
        <p:sp>
          <p:nvSpPr>
            <p:cNvPr id="17" name="TextBox 16">
              <a:extLst>
                <a:ext uri="{FF2B5EF4-FFF2-40B4-BE49-F238E27FC236}">
                  <a16:creationId xmlns:a16="http://schemas.microsoft.com/office/drawing/2014/main" id="{645755FF-4C47-BE07-F9C5-7DB16265B59F}"/>
                </a:ext>
              </a:extLst>
            </p:cNvPr>
            <p:cNvSpPr txBox="1"/>
            <p:nvPr/>
          </p:nvSpPr>
          <p:spPr>
            <a:xfrm>
              <a:off x="3752558" y="3690472"/>
              <a:ext cx="620162" cy="276999"/>
            </a:xfrm>
            <a:prstGeom prst="rect">
              <a:avLst/>
            </a:prstGeom>
            <a:noFill/>
          </p:spPr>
          <p:txBody>
            <a:bodyPr wrap="square" rtlCol="0">
              <a:spAutoFit/>
            </a:bodyPr>
            <a:lstStyle/>
            <a:p>
              <a:r>
                <a:rPr lang="en-US" sz="1200"/>
                <a:t>H4-84</a:t>
              </a:r>
            </a:p>
          </p:txBody>
        </p:sp>
        <p:sp>
          <p:nvSpPr>
            <p:cNvPr id="18" name="TextBox 17">
              <a:extLst>
                <a:ext uri="{FF2B5EF4-FFF2-40B4-BE49-F238E27FC236}">
                  <a16:creationId xmlns:a16="http://schemas.microsoft.com/office/drawing/2014/main" id="{98E58371-E8BF-75D5-5450-0E83CEC79DD9}"/>
                </a:ext>
              </a:extLst>
            </p:cNvPr>
            <p:cNvSpPr txBox="1"/>
            <p:nvPr/>
          </p:nvSpPr>
          <p:spPr>
            <a:xfrm>
              <a:off x="3009209" y="3559458"/>
              <a:ext cx="620162" cy="276999"/>
            </a:xfrm>
            <a:prstGeom prst="rect">
              <a:avLst/>
            </a:prstGeom>
            <a:noFill/>
          </p:spPr>
          <p:txBody>
            <a:bodyPr wrap="square" rtlCol="0">
              <a:spAutoFit/>
            </a:bodyPr>
            <a:lstStyle/>
            <a:p>
              <a:r>
                <a:rPr lang="en-US" sz="1200"/>
                <a:t>H4-88</a:t>
              </a:r>
            </a:p>
          </p:txBody>
        </p:sp>
        <p:sp>
          <p:nvSpPr>
            <p:cNvPr id="19" name="TextBox 18">
              <a:extLst>
                <a:ext uri="{FF2B5EF4-FFF2-40B4-BE49-F238E27FC236}">
                  <a16:creationId xmlns:a16="http://schemas.microsoft.com/office/drawing/2014/main" id="{064B8873-AA80-8184-45D9-F49BE89E8BBF}"/>
                </a:ext>
              </a:extLst>
            </p:cNvPr>
            <p:cNvSpPr txBox="1"/>
            <p:nvPr/>
          </p:nvSpPr>
          <p:spPr>
            <a:xfrm>
              <a:off x="2569290" y="4437033"/>
              <a:ext cx="966634" cy="461665"/>
            </a:xfrm>
            <a:prstGeom prst="rect">
              <a:avLst/>
            </a:prstGeom>
            <a:noFill/>
          </p:spPr>
          <p:txBody>
            <a:bodyPr wrap="square" rtlCol="0">
              <a:spAutoFit/>
            </a:bodyPr>
            <a:lstStyle/>
            <a:p>
              <a:r>
                <a:rPr lang="en-US" sz="1200" b="1"/>
                <a:t>100-H-46 Waste Site</a:t>
              </a:r>
            </a:p>
          </p:txBody>
        </p:sp>
        <p:sp>
          <p:nvSpPr>
            <p:cNvPr id="20" name="TextBox 19">
              <a:extLst>
                <a:ext uri="{FF2B5EF4-FFF2-40B4-BE49-F238E27FC236}">
                  <a16:creationId xmlns:a16="http://schemas.microsoft.com/office/drawing/2014/main" id="{F585D06A-58E0-B3C1-945F-5A3F992B3DA6}"/>
                </a:ext>
              </a:extLst>
            </p:cNvPr>
            <p:cNvSpPr txBox="1"/>
            <p:nvPr/>
          </p:nvSpPr>
          <p:spPr>
            <a:xfrm>
              <a:off x="3309396" y="3927921"/>
              <a:ext cx="886323" cy="276999"/>
            </a:xfrm>
            <a:prstGeom prst="rect">
              <a:avLst/>
            </a:prstGeom>
            <a:noFill/>
          </p:spPr>
          <p:txBody>
            <a:bodyPr wrap="square" rtlCol="0">
              <a:spAutoFit/>
            </a:bodyPr>
            <a:lstStyle/>
            <a:p>
              <a:r>
                <a:rPr lang="en-US" sz="1200" b="1"/>
                <a:t>183-H-SEB</a:t>
              </a:r>
            </a:p>
          </p:txBody>
        </p:sp>
        <p:sp>
          <p:nvSpPr>
            <p:cNvPr id="21" name="TextBox 20">
              <a:extLst>
                <a:ext uri="{FF2B5EF4-FFF2-40B4-BE49-F238E27FC236}">
                  <a16:creationId xmlns:a16="http://schemas.microsoft.com/office/drawing/2014/main" id="{7F972ACA-9898-CD12-FAAF-A123B84E116B}"/>
                </a:ext>
              </a:extLst>
            </p:cNvPr>
            <p:cNvSpPr txBox="1"/>
            <p:nvPr/>
          </p:nvSpPr>
          <p:spPr>
            <a:xfrm>
              <a:off x="2417239" y="4125045"/>
              <a:ext cx="620162" cy="276999"/>
            </a:xfrm>
            <a:prstGeom prst="rect">
              <a:avLst/>
            </a:prstGeom>
            <a:noFill/>
          </p:spPr>
          <p:txBody>
            <a:bodyPr wrap="square" rtlCol="0">
              <a:spAutoFit/>
            </a:bodyPr>
            <a:lstStyle/>
            <a:p>
              <a:r>
                <a:rPr lang="en-US" sz="1200"/>
                <a:t>H4-86</a:t>
              </a:r>
            </a:p>
          </p:txBody>
        </p:sp>
      </p:grpSp>
    </p:spTree>
    <p:extLst>
      <p:ext uri="{BB962C8B-B14F-4D97-AF65-F5344CB8AC3E}">
        <p14:creationId xmlns:p14="http://schemas.microsoft.com/office/powerpoint/2010/main" val="538595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6A5079F-27A1-5FA6-18B7-523027135F85}"/>
              </a:ext>
            </a:extLst>
          </p:cNvPr>
          <p:cNvSpPr/>
          <p:nvPr/>
        </p:nvSpPr>
        <p:spPr>
          <a:xfrm>
            <a:off x="6161465" y="1011728"/>
            <a:ext cx="5994506" cy="3745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6C36C2-9FA4-D127-CD96-37FDC787BA83}"/>
              </a:ext>
            </a:extLst>
          </p:cNvPr>
          <p:cNvSpPr/>
          <p:nvPr/>
        </p:nvSpPr>
        <p:spPr>
          <a:xfrm>
            <a:off x="43545" y="1011730"/>
            <a:ext cx="5986991" cy="37453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0E0FF1-1064-EE62-0743-D5836C94943A}"/>
              </a:ext>
            </a:extLst>
          </p:cNvPr>
          <p:cNvSpPr>
            <a:spLocks noGrp="1"/>
          </p:cNvSpPr>
          <p:nvPr>
            <p:ph type="title"/>
          </p:nvPr>
        </p:nvSpPr>
        <p:spPr/>
        <p:txBody>
          <a:bodyPr/>
          <a:lstStyle/>
          <a:p>
            <a:r>
              <a:rPr lang="en-US" dirty="0"/>
              <a:t>Plume Migration</a:t>
            </a:r>
          </a:p>
        </p:txBody>
      </p:sp>
      <p:pic>
        <p:nvPicPr>
          <p:cNvPr id="5" name="Picture 4" descr="A screenshot of a map&#10;&#10;Description automatically generated">
            <a:extLst>
              <a:ext uri="{FF2B5EF4-FFF2-40B4-BE49-F238E27FC236}">
                <a16:creationId xmlns:a16="http://schemas.microsoft.com/office/drawing/2014/main" id="{58CB4EF2-0F6C-38E4-C287-0A7F53B44B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03763" y="1076686"/>
            <a:ext cx="2926080" cy="3196590"/>
          </a:xfrm>
          <a:prstGeom prst="rect">
            <a:avLst/>
          </a:prstGeom>
          <a:noFill/>
          <a:ln>
            <a:noFill/>
          </a:ln>
        </p:spPr>
      </p:pic>
      <p:pic>
        <p:nvPicPr>
          <p:cNvPr id="6" name="Picture 5" descr="A screenshot of a map&#10;&#10;Description automatically generated">
            <a:extLst>
              <a:ext uri="{FF2B5EF4-FFF2-40B4-BE49-F238E27FC236}">
                <a16:creationId xmlns:a16="http://schemas.microsoft.com/office/drawing/2014/main" id="{0A758676-9D6D-91F8-5047-6E7BACF71B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3044871" y="1076686"/>
            <a:ext cx="2925445" cy="3195955"/>
          </a:xfrm>
          <a:prstGeom prst="rect">
            <a:avLst/>
          </a:prstGeom>
          <a:noFill/>
          <a:ln>
            <a:noFill/>
          </a:ln>
        </p:spPr>
      </p:pic>
      <p:pic>
        <p:nvPicPr>
          <p:cNvPr id="7" name="Picture 6">
            <a:extLst>
              <a:ext uri="{FF2B5EF4-FFF2-40B4-BE49-F238E27FC236}">
                <a16:creationId xmlns:a16="http://schemas.microsoft.com/office/drawing/2014/main" id="{7C9CF16F-4E92-16C4-F2CC-D954791C47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9184564" y="1076686"/>
            <a:ext cx="2925445" cy="3195955"/>
          </a:xfrm>
          <a:prstGeom prst="rect">
            <a:avLst/>
          </a:prstGeom>
          <a:noFill/>
          <a:ln>
            <a:noFill/>
          </a:ln>
        </p:spPr>
      </p:pic>
      <p:pic>
        <p:nvPicPr>
          <p:cNvPr id="8" name="Picture 7">
            <a:extLst>
              <a:ext uri="{FF2B5EF4-FFF2-40B4-BE49-F238E27FC236}">
                <a16:creationId xmlns:a16="http://schemas.microsoft.com/office/drawing/2014/main" id="{E240A941-376F-BE6D-407F-933CD10A64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6243455" y="1076686"/>
            <a:ext cx="2926080" cy="3196590"/>
          </a:xfrm>
          <a:prstGeom prst="rect">
            <a:avLst/>
          </a:prstGeom>
          <a:noFill/>
          <a:ln>
            <a:noFill/>
          </a:ln>
        </p:spPr>
      </p:pic>
      <p:sp>
        <p:nvSpPr>
          <p:cNvPr id="3" name="Content Placeholder 2">
            <a:extLst>
              <a:ext uri="{FF2B5EF4-FFF2-40B4-BE49-F238E27FC236}">
                <a16:creationId xmlns:a16="http://schemas.microsoft.com/office/drawing/2014/main" id="{60493D1F-F1BB-DEE7-B14E-6B6F4A4B38C5}"/>
              </a:ext>
            </a:extLst>
          </p:cNvPr>
          <p:cNvSpPr>
            <a:spLocks noGrp="1"/>
          </p:cNvSpPr>
          <p:nvPr>
            <p:ph idx="1"/>
          </p:nvPr>
        </p:nvSpPr>
        <p:spPr>
          <a:xfrm>
            <a:off x="249967" y="4767582"/>
            <a:ext cx="11800925" cy="1595877"/>
          </a:xfrm>
        </p:spPr>
        <p:txBody>
          <a:bodyPr/>
          <a:lstStyle/>
          <a:p>
            <a:r>
              <a:rPr lang="en-US" sz="1400" dirty="0"/>
              <a:t>Contaminant plumes show an overall decrease in spatial extent, yet an increase in concentrations, particularly downgradient of continuing sources. </a:t>
            </a:r>
          </a:p>
          <a:p>
            <a:r>
              <a:rPr lang="en-US" sz="1400" dirty="0"/>
              <a:t>Plumes migrate northeast toward river, with concentrations &gt; 48 ug/L in proximity to waste sites (1 model cell at waste sites &gt; 480 ug/L at low and high river stage conditions).</a:t>
            </a:r>
          </a:p>
          <a:p>
            <a:r>
              <a:rPr lang="en-US" sz="1400" dirty="0"/>
              <a:t>The plume from 100-H-46 WS has moved toward and overlapped plume that originates from 183-H SEB waste site.  The plume from 100-H-46 is larger and more persistent than that from 183-H SEB and is essentially unconstrained except at the northern edge by well 199-H4-86. </a:t>
            </a:r>
          </a:p>
        </p:txBody>
      </p:sp>
      <p:sp>
        <p:nvSpPr>
          <p:cNvPr id="10" name="TextBox 9">
            <a:extLst>
              <a:ext uri="{FF2B5EF4-FFF2-40B4-BE49-F238E27FC236}">
                <a16:creationId xmlns:a16="http://schemas.microsoft.com/office/drawing/2014/main" id="{54ABD7F0-0C70-C9A3-86BD-B466E5B8CC71}"/>
              </a:ext>
            </a:extLst>
          </p:cNvPr>
          <p:cNvSpPr txBox="1"/>
          <p:nvPr/>
        </p:nvSpPr>
        <p:spPr>
          <a:xfrm>
            <a:off x="103764" y="4295391"/>
            <a:ext cx="5866552" cy="461665"/>
          </a:xfrm>
          <a:prstGeom prst="rect">
            <a:avLst/>
          </a:prstGeom>
          <a:noFill/>
        </p:spPr>
        <p:txBody>
          <a:bodyPr wrap="square">
            <a:spAutoFit/>
          </a:bodyPr>
          <a:lstStyle/>
          <a:p>
            <a:pPr algn="ctr"/>
            <a:r>
              <a:rPr lang="en-US" sz="1200" b="1" dirty="0">
                <a:solidFill>
                  <a:schemeClr val="bg1"/>
                </a:solidFill>
                <a:latin typeface="Arial" panose="020B0604020202020204" pitchFamily="34" charset="0"/>
                <a:cs typeface="Arial" panose="020B0604020202020204" pitchFamily="34" charset="0"/>
              </a:rPr>
              <a:t>Simulated Plume Extents in the Unconfined Aquifer During Low River Stage: </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(Left) October 2021 and (Right) October 2023</a:t>
            </a:r>
          </a:p>
        </p:txBody>
      </p:sp>
      <p:sp>
        <p:nvSpPr>
          <p:cNvPr id="12" name="TextBox 11">
            <a:extLst>
              <a:ext uri="{FF2B5EF4-FFF2-40B4-BE49-F238E27FC236}">
                <a16:creationId xmlns:a16="http://schemas.microsoft.com/office/drawing/2014/main" id="{5A6C569F-0B78-77A0-2500-D26106A50282}"/>
              </a:ext>
            </a:extLst>
          </p:cNvPr>
          <p:cNvSpPr txBox="1"/>
          <p:nvPr/>
        </p:nvSpPr>
        <p:spPr>
          <a:xfrm>
            <a:off x="6150430" y="4295391"/>
            <a:ext cx="6016732" cy="461665"/>
          </a:xfrm>
          <a:prstGeom prst="rect">
            <a:avLst/>
          </a:prstGeom>
          <a:noFill/>
        </p:spPr>
        <p:txBody>
          <a:bodyPr wrap="square">
            <a:spAutoFit/>
          </a:bodyPr>
          <a:lstStyle/>
          <a:p>
            <a:pPr algn="ctr"/>
            <a:r>
              <a:rPr lang="en-US" sz="1200" b="1" dirty="0">
                <a:solidFill>
                  <a:schemeClr val="bg1"/>
                </a:solidFill>
                <a:latin typeface="Arial" panose="020B0604020202020204" pitchFamily="34" charset="0"/>
                <a:cs typeface="Arial" panose="020B0604020202020204" pitchFamily="34" charset="0"/>
              </a:rPr>
              <a:t>Simulated Plume Extents in the Unconfined Aquifer During High River Stage: </a:t>
            </a:r>
            <a:br>
              <a:rPr lang="en-US" sz="1200" b="1"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(Left) May 2021 and (Right) June 2023</a:t>
            </a:r>
          </a:p>
        </p:txBody>
      </p:sp>
    </p:spTree>
    <p:extLst>
      <p:ext uri="{BB962C8B-B14F-4D97-AF65-F5344CB8AC3E}">
        <p14:creationId xmlns:p14="http://schemas.microsoft.com/office/powerpoint/2010/main" val="2925122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865EA-FFA8-6350-B143-502C95FDE28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BB5FE09-4EFD-9DCA-A29B-C069F5A0F7B7}"/>
              </a:ext>
            </a:extLst>
          </p:cNvPr>
          <p:cNvSpPr>
            <a:spLocks noGrp="1"/>
          </p:cNvSpPr>
          <p:nvPr>
            <p:ph idx="1"/>
          </p:nvPr>
        </p:nvSpPr>
        <p:spPr>
          <a:xfrm>
            <a:off x="671865" y="1230084"/>
            <a:ext cx="10521696" cy="4637315"/>
          </a:xfrm>
        </p:spPr>
        <p:txBody>
          <a:bodyPr/>
          <a:lstStyle/>
          <a:p>
            <a:r>
              <a:rPr lang="en-US" sz="1800" dirty="0"/>
              <a:t>Overall, most monitoring wells indicate decreasing concentrations in unconfined aquifer during rebound study period, with values &lt;48 ug/L, often falling &lt;10 ug/L. Thus, remediation activities are generally aligning with cleanup goals.</a:t>
            </a:r>
          </a:p>
          <a:p>
            <a:r>
              <a:rPr lang="en-US" sz="1800" dirty="0"/>
              <a:t>The model falls short of capturing peaks and troughs observed in data, as seen in residual plots. The model tends to underestimate observations in the calibration period and overestimate observations in the post-calibration and rebound study periods. </a:t>
            </a:r>
          </a:p>
          <a:p>
            <a:r>
              <a:rPr lang="en-US" sz="1800" dirty="0"/>
              <a:t>Well 199-H4-84, positioned downstream of 183-H SEB waste site, has a very high Cr(VI) peak in June 2023. Model fails to capture this peak.</a:t>
            </a:r>
          </a:p>
          <a:p>
            <a:r>
              <a:rPr lang="en-US" sz="1800" dirty="0"/>
              <a:t>This well is likely impacted by contamination from 183-H SEB WS, and as the simulation suggests, by contamination from the 100-H-46 WS too. However, little data exists to assess this result, so contribution from 100-H-46 should be considered highly uncertain. </a:t>
            </a:r>
          </a:p>
          <a:p>
            <a:r>
              <a:rPr lang="en-US" sz="1800" dirty="0"/>
              <a:t>The discrepancy between observed and simulated concentration values could stem from: </a:t>
            </a:r>
          </a:p>
          <a:p>
            <a:pPr lvl="1"/>
            <a:r>
              <a:rPr lang="en-US" sz="1800" dirty="0"/>
              <a:t>monthly stress periods in model may lack the granularity needed to capture short-term dynamics crucial to the PRZ CSM. </a:t>
            </a:r>
          </a:p>
          <a:p>
            <a:pPr lvl="1"/>
            <a:r>
              <a:rPr lang="en-US" sz="1800" dirty="0"/>
              <a:t>current grid cell resolution (10 by 10 m) might not adequately represent individual wells.</a:t>
            </a:r>
          </a:p>
        </p:txBody>
      </p:sp>
    </p:spTree>
    <p:extLst>
      <p:ext uri="{BB962C8B-B14F-4D97-AF65-F5344CB8AC3E}">
        <p14:creationId xmlns:p14="http://schemas.microsoft.com/office/powerpoint/2010/main" val="2182490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100-H North Rebound Study</a:t>
            </a:r>
          </a:p>
        </p:txBody>
      </p:sp>
      <p:sp>
        <p:nvSpPr>
          <p:cNvPr id="5" name="Subtitle 4"/>
          <p:cNvSpPr>
            <a:spLocks noGrp="1"/>
          </p:cNvSpPr>
          <p:nvPr>
            <p:ph type="subTitle" idx="1"/>
          </p:nvPr>
        </p:nvSpPr>
        <p:spPr>
          <a:xfrm>
            <a:off x="1524000" y="5509846"/>
            <a:ext cx="9144000" cy="392403"/>
          </a:xfrm>
        </p:spPr>
        <p:txBody>
          <a:bodyPr>
            <a:normAutofit/>
          </a:bodyPr>
          <a:lstStyle/>
          <a:p>
            <a:r>
              <a:rPr lang="en-US" sz="1800" dirty="0"/>
              <a:t>Hai Pham, Michelle Pedrazas, Robin Weatherl, and Greg Ruskauff</a:t>
            </a:r>
          </a:p>
        </p:txBody>
      </p:sp>
      <p:sp>
        <p:nvSpPr>
          <p:cNvPr id="6" name="Text Placeholder 13"/>
          <p:cNvSpPr>
            <a:spLocks noGrp="1"/>
          </p:cNvSpPr>
          <p:nvPr>
            <p:ph type="body" sz="quarter" idx="10"/>
          </p:nvPr>
        </p:nvSpPr>
        <p:spPr/>
        <p:txBody>
          <a:bodyPr/>
          <a:lstStyle>
            <a:lvl1pPr marL="0" indent="0" algn="ctr">
              <a:buFontTx/>
              <a:buNone/>
              <a:defRPr sz="1400" i="1">
                <a:solidFill>
                  <a:srgbClr val="09436B"/>
                </a:solidFill>
              </a:defRPr>
            </a:lvl1pPr>
            <a:lvl2pPr marL="457200" indent="0" algn="ctr">
              <a:buFontTx/>
              <a:buNone/>
              <a:defRPr sz="1200" i="1">
                <a:solidFill>
                  <a:srgbClr val="09436B"/>
                </a:solidFill>
              </a:defRPr>
            </a:lvl2pPr>
            <a:lvl3pPr marL="914400" indent="0" algn="ctr">
              <a:buFontTx/>
              <a:buNone/>
              <a:defRPr sz="1100" i="1">
                <a:solidFill>
                  <a:srgbClr val="09436B"/>
                </a:solidFill>
              </a:defRPr>
            </a:lvl3pPr>
            <a:lvl4pPr marL="1371600" indent="0" algn="ctr">
              <a:buFontTx/>
              <a:buNone/>
              <a:defRPr sz="1050" i="1">
                <a:solidFill>
                  <a:srgbClr val="09436B"/>
                </a:solidFill>
              </a:defRPr>
            </a:lvl4pPr>
            <a:lvl5pPr marL="1828800" indent="0" algn="ctr">
              <a:buFontTx/>
              <a:buNone/>
              <a:defRPr sz="1050" i="1">
                <a:solidFill>
                  <a:srgbClr val="09436B"/>
                </a:solidFill>
              </a:defRPr>
            </a:lvl5pPr>
          </a:lstStyle>
          <a:p>
            <a:pPr lvl="0"/>
            <a:r>
              <a:rPr lang="en-US" dirty="0"/>
              <a:t>February 20, 2024</a:t>
            </a:r>
          </a:p>
        </p:txBody>
      </p:sp>
      <p:sp>
        <p:nvSpPr>
          <p:cNvPr id="2" name="Subtitle 4">
            <a:extLst>
              <a:ext uri="{FF2B5EF4-FFF2-40B4-BE49-F238E27FC236}">
                <a16:creationId xmlns:a16="http://schemas.microsoft.com/office/drawing/2014/main" id="{E4C0799D-2C5C-BC81-0A69-4E60B2DF318E}"/>
              </a:ext>
            </a:extLst>
          </p:cNvPr>
          <p:cNvSpPr txBox="1">
            <a:spLocks/>
          </p:cNvSpPr>
          <p:nvPr/>
        </p:nvSpPr>
        <p:spPr>
          <a:xfrm>
            <a:off x="1566672" y="4334253"/>
            <a:ext cx="9144000" cy="921554"/>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spcAft>
                <a:spcPts val="500"/>
              </a:spcAft>
              <a:buFont typeface="Arial" panose="020B0604020202020204" pitchFamily="34" charset="0"/>
              <a:buNone/>
              <a:defRPr sz="2800" kern="1200">
                <a:solidFill>
                  <a:srgbClr val="404040"/>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100000"/>
              </a:lnSpc>
              <a:spcBef>
                <a:spcPts val="0"/>
              </a:spcBef>
              <a:spcAft>
                <a:spcPts val="500"/>
              </a:spcAft>
              <a:buSzPct val="80000"/>
              <a:buFont typeface="Courier New" panose="02070309020205020404" pitchFamily="49"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100000"/>
              </a:lnSpc>
              <a:spcBef>
                <a:spcPts val="0"/>
              </a:spcBef>
              <a:spcAft>
                <a:spcPts val="5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Data and Model Performance Evaluation</a:t>
            </a:r>
          </a:p>
        </p:txBody>
      </p:sp>
    </p:spTree>
    <p:extLst>
      <p:ext uri="{BB962C8B-B14F-4D97-AF65-F5344CB8AC3E}">
        <p14:creationId xmlns:p14="http://schemas.microsoft.com/office/powerpoint/2010/main" val="2406964608"/>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4" name="Content Placeholder 3"/>
          <p:cNvSpPr>
            <a:spLocks noGrp="1"/>
          </p:cNvSpPr>
          <p:nvPr>
            <p:ph idx="1"/>
          </p:nvPr>
        </p:nvSpPr>
        <p:spPr>
          <a:xfrm>
            <a:off x="319369" y="1201448"/>
            <a:ext cx="5851525" cy="4574450"/>
          </a:xfrm>
        </p:spPr>
        <p:txBody>
          <a:bodyPr/>
          <a:lstStyle/>
          <a:p>
            <a:r>
              <a:rPr lang="en-US" sz="1800" dirty="0"/>
              <a:t>Rebound study initiated on </a:t>
            </a:r>
            <a:r>
              <a:rPr lang="en-US" sz="1800" b="1" dirty="0"/>
              <a:t>October 4, 2022</a:t>
            </a:r>
            <a:r>
              <a:rPr lang="en-US" sz="1800" dirty="0"/>
              <a:t>, </a:t>
            </a:r>
            <a:br>
              <a:rPr lang="en-US" sz="1800" dirty="0"/>
            </a:br>
            <a:r>
              <a:rPr lang="en-US" sz="1800" dirty="0"/>
              <a:t>in accordance with </a:t>
            </a:r>
            <a:r>
              <a:rPr lang="en-US" sz="1800" i="1" dirty="0"/>
              <a:t>DOE/RL-2021-23-ADD1, Groundwater Monitoring Plan for the 100-H North Subarea Rebound Study (100-HR-3 Operable Unit)</a:t>
            </a:r>
            <a:r>
              <a:rPr lang="en-US" sz="1800" dirty="0"/>
              <a:t>.</a:t>
            </a:r>
          </a:p>
          <a:p>
            <a:r>
              <a:rPr lang="en-US" sz="1800" dirty="0"/>
              <a:t>Objectives:</a:t>
            </a:r>
          </a:p>
          <a:p>
            <a:pPr lvl="1"/>
            <a:r>
              <a:rPr lang="en-US" sz="1800" dirty="0"/>
              <a:t>To evaluate the effectiveness of current remediation activity in meeting contaminant cleanup targets by observing contaminant dynamics under ambient environmental conditions </a:t>
            </a:r>
          </a:p>
          <a:p>
            <a:pPr lvl="1"/>
            <a:r>
              <a:rPr lang="en-US" sz="1800" dirty="0"/>
              <a:t>To evaluate the impact of the periodically rewetted zone (PRZ) on contaminant concentrations.</a:t>
            </a:r>
          </a:p>
          <a:p>
            <a:pPr lvl="1"/>
            <a:r>
              <a:rPr lang="en-US" sz="1800" dirty="0"/>
              <a:t>To evaluate model performance during rebound study period</a:t>
            </a:r>
          </a:p>
          <a:p>
            <a:pPr lvl="1"/>
            <a:r>
              <a:rPr lang="en-US" sz="1800" dirty="0">
                <a:latin typeface="Arial" panose="020B0604020202020204" pitchFamily="34" charset="0"/>
                <a:cs typeface="Arial" panose="020B0604020202020204" pitchFamily="34" charset="0"/>
              </a:rPr>
              <a:t>Evaluated for trends that may occur due to pump and treat (P&amp;T) system shutdown and plume migration, such as the impact of groundwater level fluctuations on groundwater concentrations near waste sites.</a:t>
            </a:r>
          </a:p>
          <a:p>
            <a:pPr lvl="1"/>
            <a:endParaRPr lang="en-US" sz="1800" dirty="0"/>
          </a:p>
        </p:txBody>
      </p:sp>
      <p:sp>
        <p:nvSpPr>
          <p:cNvPr id="3" name="Rectangle 2">
            <a:extLst>
              <a:ext uri="{FF2B5EF4-FFF2-40B4-BE49-F238E27FC236}">
                <a16:creationId xmlns:a16="http://schemas.microsoft.com/office/drawing/2014/main" id="{E672C8A0-A1E3-B430-176A-61880D0B29D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1320625747" descr="A map of a factory&#10;&#10;Description automatically generated">
            <a:extLst>
              <a:ext uri="{FF2B5EF4-FFF2-40B4-BE49-F238E27FC236}">
                <a16:creationId xmlns:a16="http://schemas.microsoft.com/office/drawing/2014/main" id="{121262D9-F16F-0BEA-10AC-1417289719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1803" y="1201448"/>
            <a:ext cx="5851525" cy="44735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748B715-6685-34D6-8063-CA8E70F98E7F}"/>
              </a:ext>
            </a:extLst>
          </p:cNvPr>
          <p:cNvSpPr txBox="1"/>
          <p:nvPr/>
        </p:nvSpPr>
        <p:spPr>
          <a:xfrm>
            <a:off x="6096000" y="5665066"/>
            <a:ext cx="5747328" cy="430887"/>
          </a:xfrm>
          <a:prstGeom prst="rect">
            <a:avLst/>
          </a:prstGeom>
          <a:noFill/>
        </p:spPr>
        <p:txBody>
          <a:bodyPr wrap="square">
            <a:spAutoFit/>
          </a:bodyPr>
          <a:lstStyle/>
          <a:p>
            <a:r>
              <a:rPr lang="en-US" sz="1100" dirty="0">
                <a:latin typeface="Arial" panose="020B0604020202020204" pitchFamily="34" charset="0"/>
                <a:cs typeface="Arial" panose="020B0604020202020204" pitchFamily="34" charset="0"/>
              </a:rPr>
              <a:t>Source: </a:t>
            </a:r>
            <a:r>
              <a:rPr lang="en-US" sz="1100" i="1" dirty="0">
                <a:latin typeface="Arial" panose="020B0604020202020204" pitchFamily="34" charset="0"/>
                <a:cs typeface="Arial" panose="020B0604020202020204" pitchFamily="34" charset="0"/>
              </a:rPr>
              <a:t>DOE/RL 2022 40, Hanford Site Groundwater Monitoring Report for 2022</a:t>
            </a:r>
            <a:r>
              <a:rPr lang="en-US" sz="1100" dirty="0">
                <a:latin typeface="Arial" panose="020B0604020202020204" pitchFamily="34" charset="0"/>
                <a:cs typeface="Arial" panose="020B0604020202020204" pitchFamily="34" charset="0"/>
              </a:rPr>
              <a:t>.</a:t>
            </a:r>
          </a:p>
          <a:p>
            <a:r>
              <a:rPr lang="en-US" sz="1100" b="1" dirty="0">
                <a:latin typeface="Arial" panose="020B0604020202020204" pitchFamily="34" charset="0"/>
                <a:cs typeface="Arial" panose="020B0604020202020204" pitchFamily="34" charset="0"/>
              </a:rPr>
              <a:t>100 H North Subarea Boundary with Unconfined Aquifer Monitoring Locations</a:t>
            </a:r>
          </a:p>
        </p:txBody>
      </p:sp>
    </p:spTree>
    <p:extLst>
      <p:ext uri="{BB962C8B-B14F-4D97-AF65-F5344CB8AC3E}">
        <p14:creationId xmlns:p14="http://schemas.microsoft.com/office/powerpoint/2010/main" val="991759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00D69-7B20-A6DD-303D-7D6C5E746FAD}"/>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EF014E48-37B8-409E-030B-404DDF6458D9}"/>
              </a:ext>
            </a:extLst>
          </p:cNvPr>
          <p:cNvSpPr>
            <a:spLocks noGrp="1"/>
          </p:cNvSpPr>
          <p:nvPr>
            <p:ph idx="1"/>
          </p:nvPr>
        </p:nvSpPr>
        <p:spPr>
          <a:xfrm>
            <a:off x="400050" y="1364731"/>
            <a:ext cx="5695950" cy="2804495"/>
          </a:xfrm>
        </p:spPr>
        <p:txBody>
          <a:bodyPr/>
          <a:lstStyle/>
          <a:p>
            <a:r>
              <a:rPr lang="en-US" sz="1800" dirty="0"/>
              <a:t>Four extraction wells (199-H3-25, 199-H3-26, 199-H4-86, and 199-H4-4) and two injection wells (199-H3-27 and 199-H4-17) in the unconfined aquifer were turned off as part of the rebound study.</a:t>
            </a:r>
          </a:p>
          <a:p>
            <a:pPr marL="0" indent="0">
              <a:buNone/>
            </a:pPr>
            <a:endParaRPr lang="en-US" sz="1800" dirty="0"/>
          </a:p>
          <a:p>
            <a:r>
              <a:rPr lang="en-US" sz="1800" dirty="0"/>
              <a:t>In addition, 10 monitoring wells, and 6 aquifer tubes were sampled at either a monthly or bi-monthly frequency for Cr(VI).</a:t>
            </a:r>
          </a:p>
          <a:p>
            <a:pPr marL="0" indent="0">
              <a:buNone/>
            </a:pPr>
            <a:endParaRPr lang="en-US" sz="1800" dirty="0"/>
          </a:p>
          <a:p>
            <a:r>
              <a:rPr lang="en-US" sz="1800" dirty="0"/>
              <a:t>*199-H4-15A and *199-H4-64 extraction wells went offline too but are not part of the rebound study. </a:t>
            </a:r>
          </a:p>
        </p:txBody>
      </p:sp>
      <p:graphicFrame>
        <p:nvGraphicFramePr>
          <p:cNvPr id="7" name="Table 6">
            <a:extLst>
              <a:ext uri="{FF2B5EF4-FFF2-40B4-BE49-F238E27FC236}">
                <a16:creationId xmlns:a16="http://schemas.microsoft.com/office/drawing/2014/main" id="{14E0B8BB-B817-C5B8-9187-F7B3E6338895}"/>
              </a:ext>
            </a:extLst>
          </p:cNvPr>
          <p:cNvGraphicFramePr>
            <a:graphicFrameLocks noGrp="1"/>
          </p:cNvGraphicFramePr>
          <p:nvPr>
            <p:extLst>
              <p:ext uri="{D42A27DB-BD31-4B8C-83A1-F6EECF244321}">
                <p14:modId xmlns:p14="http://schemas.microsoft.com/office/powerpoint/2010/main" val="2888191691"/>
              </p:ext>
            </p:extLst>
          </p:nvPr>
        </p:nvGraphicFramePr>
        <p:xfrm>
          <a:off x="6660695" y="1092588"/>
          <a:ext cx="4867276" cy="4480560"/>
        </p:xfrm>
        <a:graphic>
          <a:graphicData uri="http://schemas.openxmlformats.org/drawingml/2006/table">
            <a:tbl>
              <a:tblPr firstRow="1" firstCol="1" bandRow="1">
                <a:tableStyleId>{B301B821-A1FF-4177-AEE7-76D212191A09}</a:tableStyleId>
              </a:tblPr>
              <a:tblGrid>
                <a:gridCol w="1423794">
                  <a:extLst>
                    <a:ext uri="{9D8B030D-6E8A-4147-A177-3AD203B41FA5}">
                      <a16:colId xmlns:a16="http://schemas.microsoft.com/office/drawing/2014/main" val="911084983"/>
                    </a:ext>
                  </a:extLst>
                </a:gridCol>
                <a:gridCol w="1676557">
                  <a:extLst>
                    <a:ext uri="{9D8B030D-6E8A-4147-A177-3AD203B41FA5}">
                      <a16:colId xmlns:a16="http://schemas.microsoft.com/office/drawing/2014/main" val="790425241"/>
                    </a:ext>
                  </a:extLst>
                </a:gridCol>
                <a:gridCol w="1428059">
                  <a:extLst>
                    <a:ext uri="{9D8B030D-6E8A-4147-A177-3AD203B41FA5}">
                      <a16:colId xmlns:a16="http://schemas.microsoft.com/office/drawing/2014/main" val="2237678063"/>
                    </a:ext>
                  </a:extLst>
                </a:gridCol>
                <a:gridCol w="338866">
                  <a:extLst>
                    <a:ext uri="{9D8B030D-6E8A-4147-A177-3AD203B41FA5}">
                      <a16:colId xmlns:a16="http://schemas.microsoft.com/office/drawing/2014/main" val="2986025745"/>
                    </a:ext>
                  </a:extLst>
                </a:gridCol>
              </a:tblGrid>
              <a:tr h="0">
                <a:tc gridSpan="4">
                  <a:txBody>
                    <a:bodyPr/>
                    <a:lstStyle/>
                    <a:p>
                      <a:pPr marL="0" marR="0" algn="ctr">
                        <a:spcBef>
                          <a:spcPts val="1200"/>
                        </a:spcBef>
                        <a:spcAft>
                          <a:spcPts val="200"/>
                        </a:spcAft>
                      </a:pPr>
                      <a:r>
                        <a:rPr lang="en-US" sz="1400" dirty="0">
                          <a:effectLst/>
                          <a:latin typeface="Arial" panose="020B0604020202020204" pitchFamily="34" charset="0"/>
                          <a:cs typeface="Arial" panose="020B0604020202020204" pitchFamily="34" charset="0"/>
                        </a:rPr>
                        <a:t>Monitoring Wells at the 100‑H North Subarea</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14218962"/>
                  </a:ext>
                </a:extLst>
              </a:tr>
              <a:tr h="0">
                <a:tc>
                  <a:txBody>
                    <a:bodyPr/>
                    <a:lstStyle/>
                    <a:p>
                      <a:pPr marL="0" marR="0" algn="ctr">
                        <a:spcBef>
                          <a:spcPts val="400"/>
                        </a:spcBef>
                        <a:spcAft>
                          <a:spcPts val="400"/>
                        </a:spcAft>
                      </a:pPr>
                      <a:r>
                        <a:rPr lang="en-US" sz="1400" dirty="0">
                          <a:effectLst/>
                          <a:latin typeface="Arial" panose="020B0604020202020204" pitchFamily="34" charset="0"/>
                          <a:cs typeface="Arial" panose="020B0604020202020204" pitchFamily="34" charset="0"/>
                        </a:rPr>
                        <a:t>Well Name</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tc>
                <a:tc>
                  <a:txBody>
                    <a:bodyPr/>
                    <a:lstStyle/>
                    <a:p>
                      <a:pPr marL="0" marR="0" algn="ctr">
                        <a:spcBef>
                          <a:spcPts val="400"/>
                        </a:spcBef>
                        <a:spcAft>
                          <a:spcPts val="400"/>
                        </a:spcAft>
                      </a:pPr>
                      <a:r>
                        <a:rPr lang="en-US" sz="1400" b="1" dirty="0">
                          <a:effectLst/>
                          <a:latin typeface="Arial" panose="020B0604020202020204" pitchFamily="34" charset="0"/>
                          <a:cs typeface="Arial" panose="020B0604020202020204" pitchFamily="34" charset="0"/>
                        </a:rPr>
                        <a:t>Well Type</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tc>
                <a:tc>
                  <a:txBody>
                    <a:bodyPr/>
                    <a:lstStyle/>
                    <a:p>
                      <a:pPr marL="0" marR="0" algn="ctr">
                        <a:spcBef>
                          <a:spcPts val="400"/>
                        </a:spcBef>
                        <a:spcAft>
                          <a:spcPts val="400"/>
                        </a:spcAft>
                      </a:pPr>
                      <a:r>
                        <a:rPr lang="en-US" sz="1400" b="1" dirty="0">
                          <a:effectLst/>
                          <a:latin typeface="Arial" panose="020B0604020202020204" pitchFamily="34" charset="0"/>
                          <a:cs typeface="Arial" panose="020B0604020202020204" pitchFamily="34" charset="0"/>
                        </a:rPr>
                        <a:t>Went Offline</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tc>
                <a:tc>
                  <a:txBody>
                    <a:bodyPr/>
                    <a:lstStyle/>
                    <a:p>
                      <a:pPr marL="0" marR="0" algn="ctr">
                        <a:spcBef>
                          <a:spcPts val="400"/>
                        </a:spcBef>
                        <a:spcAft>
                          <a:spcPts val="400"/>
                        </a:spcAft>
                      </a:pPr>
                      <a:r>
                        <a:rPr lang="en-US" sz="1400">
                          <a:effectLst/>
                          <a:latin typeface="Arial" panose="020B0604020202020204" pitchFamily="34" charset="0"/>
                          <a:cs typeface="Arial" panose="020B0604020202020204" pitchFamily="34" charset="0"/>
                        </a:rPr>
                        <a:t> </a:t>
                      </a:r>
                      <a:endParaRPr lang="en-US" sz="1400" b="1">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tc>
                <a:extLst>
                  <a:ext uri="{0D108BD9-81ED-4DB2-BD59-A6C34878D82A}">
                    <a16:rowId xmlns:a16="http://schemas.microsoft.com/office/drawing/2014/main" val="2354318368"/>
                  </a:ext>
                </a:extLst>
              </a:tr>
              <a:tr h="0">
                <a:tc>
                  <a:txBody>
                    <a:bodyPr/>
                    <a:lstStyle/>
                    <a:p>
                      <a:pPr marL="0" marR="0" algn="l">
                        <a:spcBef>
                          <a:spcPts val="400"/>
                        </a:spcBef>
                        <a:spcAft>
                          <a:spcPts val="400"/>
                        </a:spcAft>
                      </a:pPr>
                      <a:r>
                        <a:rPr lang="en-US" sz="1400" b="1" dirty="0">
                          <a:effectLst/>
                          <a:latin typeface="Arial" panose="020B0604020202020204" pitchFamily="34" charset="0"/>
                          <a:cs typeface="Arial" panose="020B0604020202020204" pitchFamily="34" charset="0"/>
                        </a:rPr>
                        <a:t>199‑H3‑25</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b="1" dirty="0">
                          <a:effectLst/>
                          <a:latin typeface="Arial" panose="020B0604020202020204" pitchFamily="34" charset="0"/>
                          <a:cs typeface="Arial" panose="020B0604020202020204" pitchFamily="34" charset="0"/>
                        </a:rPr>
                        <a:t>Extraction</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b="1" dirty="0">
                          <a:effectLst/>
                          <a:latin typeface="Arial" panose="020B0604020202020204" pitchFamily="34" charset="0"/>
                          <a:cs typeface="Arial" panose="020B0604020202020204" pitchFamily="34" charset="0"/>
                        </a:rPr>
                        <a:t>05/2022</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spcBef>
                          <a:spcPts val="400"/>
                        </a:spcBef>
                        <a:spcAft>
                          <a:spcPts val="400"/>
                        </a:spcAft>
                      </a:pPr>
                      <a:r>
                        <a:rPr lang="en-US" sz="1400">
                          <a:effectLst/>
                          <a:latin typeface="Arial" panose="020B0604020202020204" pitchFamily="34" charset="0"/>
                          <a:cs typeface="Arial" panose="020B0604020202020204" pitchFamily="34" charset="0"/>
                        </a:rPr>
                        <a:t> </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extLst>
                  <a:ext uri="{0D108BD9-81ED-4DB2-BD59-A6C34878D82A}">
                    <a16:rowId xmlns:a16="http://schemas.microsoft.com/office/drawing/2014/main" val="3542043804"/>
                  </a:ext>
                </a:extLst>
              </a:tr>
              <a:tr h="0">
                <a:tc>
                  <a:txBody>
                    <a:bodyPr/>
                    <a:lstStyle/>
                    <a:p>
                      <a:pPr marL="0" marR="0" algn="l">
                        <a:spcBef>
                          <a:spcPts val="400"/>
                        </a:spcBef>
                        <a:spcAft>
                          <a:spcPts val="400"/>
                        </a:spcAft>
                      </a:pPr>
                      <a:r>
                        <a:rPr lang="en-US" sz="1400" b="1" dirty="0">
                          <a:effectLst/>
                          <a:latin typeface="Arial" panose="020B0604020202020204" pitchFamily="34" charset="0"/>
                          <a:cs typeface="Arial" panose="020B0604020202020204" pitchFamily="34" charset="0"/>
                        </a:rPr>
                        <a:t>199‑H3‑26</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b="1" dirty="0">
                          <a:effectLst/>
                          <a:latin typeface="Arial" panose="020B0604020202020204" pitchFamily="34" charset="0"/>
                          <a:cs typeface="Arial" panose="020B0604020202020204" pitchFamily="34" charset="0"/>
                        </a:rPr>
                        <a:t>Extraction</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b="1" dirty="0">
                          <a:effectLst/>
                          <a:latin typeface="Arial" panose="020B0604020202020204" pitchFamily="34" charset="0"/>
                          <a:cs typeface="Arial" panose="020B0604020202020204" pitchFamily="34" charset="0"/>
                        </a:rPr>
                        <a:t>04/2022</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spcBef>
                          <a:spcPts val="400"/>
                        </a:spcBef>
                        <a:spcAft>
                          <a:spcPts val="400"/>
                        </a:spcAft>
                      </a:pPr>
                      <a:r>
                        <a:rPr lang="en-US" sz="1400">
                          <a:effectLst/>
                          <a:latin typeface="Arial" panose="020B0604020202020204" pitchFamily="34" charset="0"/>
                          <a:cs typeface="Arial" panose="020B0604020202020204" pitchFamily="34" charset="0"/>
                        </a:rPr>
                        <a:t> </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extLst>
                  <a:ext uri="{0D108BD9-81ED-4DB2-BD59-A6C34878D82A}">
                    <a16:rowId xmlns:a16="http://schemas.microsoft.com/office/drawing/2014/main" val="1426143383"/>
                  </a:ext>
                </a:extLst>
              </a:tr>
              <a:tr h="0">
                <a:tc>
                  <a:txBody>
                    <a:bodyPr/>
                    <a:lstStyle/>
                    <a:p>
                      <a:pPr marL="0" marR="0" algn="l">
                        <a:spcBef>
                          <a:spcPts val="400"/>
                        </a:spcBef>
                        <a:spcAft>
                          <a:spcPts val="400"/>
                        </a:spcAft>
                      </a:pPr>
                      <a:r>
                        <a:rPr lang="en-US" sz="1400" b="1" dirty="0">
                          <a:effectLst/>
                          <a:latin typeface="Arial" panose="020B0604020202020204" pitchFamily="34" charset="0"/>
                          <a:cs typeface="Arial" panose="020B0604020202020204" pitchFamily="34" charset="0"/>
                        </a:rPr>
                        <a:t>199‑H3‑27</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b="1" dirty="0">
                          <a:effectLst/>
                          <a:latin typeface="Arial" panose="020B0604020202020204" pitchFamily="34" charset="0"/>
                          <a:cs typeface="Arial" panose="020B0604020202020204" pitchFamily="34" charset="0"/>
                        </a:rPr>
                        <a:t>Injection</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b="1" dirty="0">
                          <a:effectLst/>
                          <a:latin typeface="Arial" panose="020B0604020202020204" pitchFamily="34" charset="0"/>
                          <a:cs typeface="Arial" panose="020B0604020202020204" pitchFamily="34" charset="0"/>
                        </a:rPr>
                        <a:t>08/2022</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spcBef>
                          <a:spcPts val="400"/>
                        </a:spcBef>
                        <a:spcAft>
                          <a:spcPts val="400"/>
                        </a:spcAft>
                      </a:pPr>
                      <a:r>
                        <a:rPr lang="en-US" sz="1400">
                          <a:effectLst/>
                          <a:latin typeface="Arial" panose="020B0604020202020204" pitchFamily="34" charset="0"/>
                          <a:cs typeface="Arial" panose="020B0604020202020204" pitchFamily="34" charset="0"/>
                        </a:rPr>
                        <a:t> </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extLst>
                  <a:ext uri="{0D108BD9-81ED-4DB2-BD59-A6C34878D82A}">
                    <a16:rowId xmlns:a16="http://schemas.microsoft.com/office/drawing/2014/main" val="3123046066"/>
                  </a:ext>
                </a:extLst>
              </a:tr>
              <a:tr h="0">
                <a:tc>
                  <a:txBody>
                    <a:bodyPr/>
                    <a:lstStyle/>
                    <a:p>
                      <a:pPr marL="0" marR="0" algn="l">
                        <a:spcBef>
                          <a:spcPts val="400"/>
                        </a:spcBef>
                        <a:spcAft>
                          <a:spcPts val="400"/>
                        </a:spcAft>
                      </a:pPr>
                      <a:r>
                        <a:rPr lang="en-US" sz="1400" b="0" dirty="0">
                          <a:effectLst/>
                          <a:latin typeface="Arial" panose="020B0604020202020204" pitchFamily="34" charset="0"/>
                          <a:cs typeface="Arial" panose="020B0604020202020204" pitchFamily="34" charset="0"/>
                        </a:rPr>
                        <a:t>199‑H3‑2A</a:t>
                      </a:r>
                      <a:endParaRPr lang="en-US" sz="1400" b="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dirty="0">
                          <a:effectLst/>
                          <a:latin typeface="Arial" panose="020B0604020202020204" pitchFamily="34" charset="0"/>
                          <a:cs typeface="Arial" panose="020B0604020202020204" pitchFamily="34" charset="0"/>
                        </a:rPr>
                        <a:t>Monitoring</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a:effectLst/>
                          <a:latin typeface="Arial" panose="020B0604020202020204" pitchFamily="34" charset="0"/>
                          <a:cs typeface="Arial" panose="020B0604020202020204" pitchFamily="34" charset="0"/>
                        </a:rPr>
                        <a:t>NA</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spcBef>
                          <a:spcPts val="400"/>
                        </a:spcBef>
                        <a:spcAft>
                          <a:spcPts val="400"/>
                        </a:spcAft>
                      </a:pPr>
                      <a:r>
                        <a:rPr lang="en-US" sz="1400">
                          <a:effectLst/>
                          <a:latin typeface="Arial" panose="020B0604020202020204" pitchFamily="34" charset="0"/>
                          <a:cs typeface="Arial" panose="020B0604020202020204" pitchFamily="34" charset="0"/>
                        </a:rPr>
                        <a:t> </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extLst>
                  <a:ext uri="{0D108BD9-81ED-4DB2-BD59-A6C34878D82A}">
                    <a16:rowId xmlns:a16="http://schemas.microsoft.com/office/drawing/2014/main" val="2054522686"/>
                  </a:ext>
                </a:extLst>
              </a:tr>
              <a:tr h="0">
                <a:tc>
                  <a:txBody>
                    <a:bodyPr/>
                    <a:lstStyle/>
                    <a:p>
                      <a:pPr marL="0" marR="0" algn="l">
                        <a:spcBef>
                          <a:spcPts val="400"/>
                        </a:spcBef>
                        <a:spcAft>
                          <a:spcPts val="400"/>
                        </a:spcAft>
                      </a:pPr>
                      <a:r>
                        <a:rPr lang="en-US" sz="1400" b="0" dirty="0">
                          <a:effectLst/>
                          <a:latin typeface="Arial" panose="020B0604020202020204" pitchFamily="34" charset="0"/>
                          <a:cs typeface="Arial" panose="020B0604020202020204" pitchFamily="34" charset="0"/>
                        </a:rPr>
                        <a:t>199‑H4‑12A</a:t>
                      </a:r>
                      <a:endParaRPr lang="en-US" sz="1400" b="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a:effectLst/>
                          <a:latin typeface="Arial" panose="020B0604020202020204" pitchFamily="34" charset="0"/>
                          <a:cs typeface="Arial" panose="020B0604020202020204" pitchFamily="34" charset="0"/>
                        </a:rPr>
                        <a:t>Monitoring</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a:effectLst/>
                          <a:latin typeface="Arial" panose="020B0604020202020204" pitchFamily="34" charset="0"/>
                          <a:cs typeface="Arial" panose="020B0604020202020204" pitchFamily="34" charset="0"/>
                        </a:rPr>
                        <a:t>NA</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spcBef>
                          <a:spcPts val="400"/>
                        </a:spcBef>
                        <a:spcAft>
                          <a:spcPts val="400"/>
                        </a:spcAft>
                      </a:pPr>
                      <a:r>
                        <a:rPr lang="en-US" sz="1400" dirty="0">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extLst>
                  <a:ext uri="{0D108BD9-81ED-4DB2-BD59-A6C34878D82A}">
                    <a16:rowId xmlns:a16="http://schemas.microsoft.com/office/drawing/2014/main" val="1987343061"/>
                  </a:ext>
                </a:extLst>
              </a:tr>
              <a:tr h="0">
                <a:tc>
                  <a:txBody>
                    <a:bodyPr/>
                    <a:lstStyle/>
                    <a:p>
                      <a:pPr marL="0" marR="0" algn="l">
                        <a:spcBef>
                          <a:spcPts val="400"/>
                        </a:spcBef>
                        <a:spcAft>
                          <a:spcPts val="400"/>
                        </a:spcAft>
                      </a:pPr>
                      <a:r>
                        <a:rPr lang="en-US" sz="1400" b="0" dirty="0">
                          <a:effectLst/>
                          <a:latin typeface="Arial" panose="020B0604020202020204" pitchFamily="34" charset="0"/>
                          <a:cs typeface="Arial" panose="020B0604020202020204" pitchFamily="34" charset="0"/>
                        </a:rPr>
                        <a:t>199‑H4‑15A*</a:t>
                      </a:r>
                      <a:endParaRPr lang="en-US" sz="1400" b="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dirty="0">
                          <a:effectLst/>
                          <a:latin typeface="Arial" panose="020B0604020202020204" pitchFamily="34" charset="0"/>
                          <a:cs typeface="Arial" panose="020B0604020202020204" pitchFamily="34" charset="0"/>
                        </a:rPr>
                        <a:t>Extraction</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dirty="0">
                          <a:effectLst/>
                          <a:latin typeface="Arial" panose="020B0604020202020204" pitchFamily="34" charset="0"/>
                          <a:cs typeface="Arial" panose="020B0604020202020204" pitchFamily="34" charset="0"/>
                        </a:rPr>
                        <a:t>08/2022</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spcBef>
                          <a:spcPts val="400"/>
                        </a:spcBef>
                        <a:spcAft>
                          <a:spcPts val="400"/>
                        </a:spcAft>
                      </a:pPr>
                      <a:r>
                        <a:rPr lang="en-US" sz="1400" dirty="0">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extLst>
                  <a:ext uri="{0D108BD9-81ED-4DB2-BD59-A6C34878D82A}">
                    <a16:rowId xmlns:a16="http://schemas.microsoft.com/office/drawing/2014/main" val="4123033489"/>
                  </a:ext>
                </a:extLst>
              </a:tr>
              <a:tr h="0">
                <a:tc>
                  <a:txBody>
                    <a:bodyPr/>
                    <a:lstStyle/>
                    <a:p>
                      <a:pPr marL="0" marR="0" algn="l">
                        <a:spcBef>
                          <a:spcPts val="400"/>
                        </a:spcBef>
                        <a:spcAft>
                          <a:spcPts val="400"/>
                        </a:spcAft>
                      </a:pPr>
                      <a:r>
                        <a:rPr lang="en-US" sz="1400" b="1" dirty="0">
                          <a:effectLst/>
                          <a:latin typeface="Arial" panose="020B0604020202020204" pitchFamily="34" charset="0"/>
                          <a:cs typeface="Arial" panose="020B0604020202020204" pitchFamily="34" charset="0"/>
                        </a:rPr>
                        <a:t>199‑H4‑17</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b="1" dirty="0">
                          <a:effectLst/>
                          <a:latin typeface="Arial" panose="020B0604020202020204" pitchFamily="34" charset="0"/>
                          <a:cs typeface="Arial" panose="020B0604020202020204" pitchFamily="34" charset="0"/>
                        </a:rPr>
                        <a:t>Injection</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b="1" dirty="0">
                          <a:effectLst/>
                          <a:latin typeface="Arial" panose="020B0604020202020204" pitchFamily="34" charset="0"/>
                          <a:cs typeface="Arial" panose="020B0604020202020204" pitchFamily="34" charset="0"/>
                        </a:rPr>
                        <a:t>06/2021</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spcBef>
                          <a:spcPts val="400"/>
                        </a:spcBef>
                        <a:spcAft>
                          <a:spcPts val="400"/>
                        </a:spcAft>
                      </a:pPr>
                      <a:r>
                        <a:rPr lang="en-US" sz="1400">
                          <a:effectLst/>
                          <a:latin typeface="Arial" panose="020B0604020202020204" pitchFamily="34" charset="0"/>
                          <a:cs typeface="Arial" panose="020B0604020202020204" pitchFamily="34" charset="0"/>
                        </a:rPr>
                        <a:t> </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extLst>
                  <a:ext uri="{0D108BD9-81ED-4DB2-BD59-A6C34878D82A}">
                    <a16:rowId xmlns:a16="http://schemas.microsoft.com/office/drawing/2014/main" val="1499750963"/>
                  </a:ext>
                </a:extLst>
              </a:tr>
              <a:tr h="0">
                <a:tc>
                  <a:txBody>
                    <a:bodyPr/>
                    <a:lstStyle/>
                    <a:p>
                      <a:pPr marL="0" marR="0" algn="l">
                        <a:spcBef>
                          <a:spcPts val="400"/>
                        </a:spcBef>
                        <a:spcAft>
                          <a:spcPts val="400"/>
                        </a:spcAft>
                      </a:pPr>
                      <a:r>
                        <a:rPr lang="en-US" sz="1400" b="0" dirty="0">
                          <a:effectLst/>
                          <a:latin typeface="Arial" panose="020B0604020202020204" pitchFamily="34" charset="0"/>
                          <a:cs typeface="Arial" panose="020B0604020202020204" pitchFamily="34" charset="0"/>
                        </a:rPr>
                        <a:t>199‑H4‑18</a:t>
                      </a:r>
                      <a:endParaRPr lang="en-US" sz="1400" b="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dirty="0">
                          <a:effectLst/>
                          <a:latin typeface="Arial" panose="020B0604020202020204" pitchFamily="34" charset="0"/>
                          <a:cs typeface="Arial" panose="020B0604020202020204" pitchFamily="34" charset="0"/>
                        </a:rPr>
                        <a:t>Monitoring</a:t>
                      </a:r>
                      <a:br>
                        <a:rPr lang="en-US" sz="1400" dirty="0">
                          <a:effectLst/>
                          <a:latin typeface="Arial" panose="020B0604020202020204" pitchFamily="34" charset="0"/>
                          <a:cs typeface="Arial" panose="020B0604020202020204" pitchFamily="34" charset="0"/>
                        </a:rPr>
                      </a:br>
                      <a:r>
                        <a:rPr lang="en-US" sz="1400" dirty="0">
                          <a:effectLst/>
                          <a:latin typeface="Arial" panose="020B0604020202020204" pitchFamily="34" charset="0"/>
                          <a:cs typeface="Arial" panose="020B0604020202020204" pitchFamily="34" charset="0"/>
                        </a:rPr>
                        <a:t>(formerly injection)</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dirty="0">
                          <a:effectLst/>
                          <a:latin typeface="Arial" panose="020B0604020202020204" pitchFamily="34" charset="0"/>
                          <a:cs typeface="Arial" panose="020B0604020202020204" pitchFamily="34" charset="0"/>
                        </a:rPr>
                        <a:t>07/2018</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spcBef>
                          <a:spcPts val="400"/>
                        </a:spcBef>
                        <a:spcAft>
                          <a:spcPts val="400"/>
                        </a:spcAft>
                      </a:pPr>
                      <a:r>
                        <a:rPr lang="en-US" sz="1400">
                          <a:effectLst/>
                          <a:latin typeface="Arial" panose="020B0604020202020204" pitchFamily="34" charset="0"/>
                          <a:cs typeface="Arial" panose="020B0604020202020204" pitchFamily="34" charset="0"/>
                        </a:rPr>
                        <a:t> </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extLst>
                  <a:ext uri="{0D108BD9-81ED-4DB2-BD59-A6C34878D82A}">
                    <a16:rowId xmlns:a16="http://schemas.microsoft.com/office/drawing/2014/main" val="1909470560"/>
                  </a:ext>
                </a:extLst>
              </a:tr>
              <a:tr h="0">
                <a:tc>
                  <a:txBody>
                    <a:bodyPr/>
                    <a:lstStyle/>
                    <a:p>
                      <a:pPr marL="0" marR="0" algn="l">
                        <a:spcBef>
                          <a:spcPts val="400"/>
                        </a:spcBef>
                        <a:spcAft>
                          <a:spcPts val="400"/>
                        </a:spcAft>
                      </a:pPr>
                      <a:r>
                        <a:rPr lang="en-US" sz="1400" b="1" dirty="0">
                          <a:effectLst/>
                          <a:latin typeface="Arial" panose="020B0604020202020204" pitchFamily="34" charset="0"/>
                          <a:cs typeface="Arial" panose="020B0604020202020204" pitchFamily="34" charset="0"/>
                        </a:rPr>
                        <a:t>199‑H4‑4</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b="1" dirty="0">
                          <a:effectLst/>
                          <a:latin typeface="Arial" panose="020B0604020202020204" pitchFamily="34" charset="0"/>
                          <a:cs typeface="Arial" panose="020B0604020202020204" pitchFamily="34" charset="0"/>
                        </a:rPr>
                        <a:t>Extraction</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b="1" dirty="0">
                          <a:effectLst/>
                          <a:latin typeface="Arial" panose="020B0604020202020204" pitchFamily="34" charset="0"/>
                          <a:cs typeface="Arial" panose="020B0604020202020204" pitchFamily="34" charset="0"/>
                        </a:rPr>
                        <a:t>09/2022</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spcBef>
                          <a:spcPts val="400"/>
                        </a:spcBef>
                        <a:spcAft>
                          <a:spcPts val="400"/>
                        </a:spcAft>
                      </a:pPr>
                      <a:r>
                        <a:rPr lang="en-US" sz="1400">
                          <a:effectLst/>
                          <a:latin typeface="Arial" panose="020B0604020202020204" pitchFamily="34" charset="0"/>
                          <a:cs typeface="Arial" panose="020B0604020202020204" pitchFamily="34" charset="0"/>
                        </a:rPr>
                        <a:t> </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extLst>
                  <a:ext uri="{0D108BD9-81ED-4DB2-BD59-A6C34878D82A}">
                    <a16:rowId xmlns:a16="http://schemas.microsoft.com/office/drawing/2014/main" val="1759170019"/>
                  </a:ext>
                </a:extLst>
              </a:tr>
              <a:tr h="0">
                <a:tc>
                  <a:txBody>
                    <a:bodyPr/>
                    <a:lstStyle/>
                    <a:p>
                      <a:pPr marL="0" marR="0" algn="l">
                        <a:spcBef>
                          <a:spcPts val="400"/>
                        </a:spcBef>
                        <a:spcAft>
                          <a:spcPts val="400"/>
                        </a:spcAft>
                      </a:pPr>
                      <a:r>
                        <a:rPr lang="en-US" sz="1400" b="0" dirty="0">
                          <a:effectLst/>
                          <a:latin typeface="Arial" panose="020B0604020202020204" pitchFamily="34" charset="0"/>
                          <a:cs typeface="Arial" panose="020B0604020202020204" pitchFamily="34" charset="0"/>
                        </a:rPr>
                        <a:t>199‑H4‑5</a:t>
                      </a:r>
                      <a:endParaRPr lang="en-US" sz="1400" b="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dirty="0">
                          <a:effectLst/>
                          <a:latin typeface="Arial" panose="020B0604020202020204" pitchFamily="34" charset="0"/>
                          <a:cs typeface="Arial" panose="020B0604020202020204" pitchFamily="34" charset="0"/>
                        </a:rPr>
                        <a:t>Monitoring</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dirty="0">
                          <a:effectLst/>
                          <a:latin typeface="Arial" panose="020B0604020202020204" pitchFamily="34" charset="0"/>
                          <a:cs typeface="Arial" panose="020B0604020202020204" pitchFamily="34" charset="0"/>
                        </a:rPr>
                        <a:t>N/A</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spcBef>
                          <a:spcPts val="400"/>
                        </a:spcBef>
                        <a:spcAft>
                          <a:spcPts val="400"/>
                        </a:spcAft>
                      </a:pP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extLst>
                  <a:ext uri="{0D108BD9-81ED-4DB2-BD59-A6C34878D82A}">
                    <a16:rowId xmlns:a16="http://schemas.microsoft.com/office/drawing/2014/main" val="3022026653"/>
                  </a:ext>
                </a:extLst>
              </a:tr>
              <a:tr h="0">
                <a:tc>
                  <a:txBody>
                    <a:bodyPr/>
                    <a:lstStyle/>
                    <a:p>
                      <a:pPr marL="0" marR="0" algn="l">
                        <a:spcBef>
                          <a:spcPts val="400"/>
                        </a:spcBef>
                        <a:spcAft>
                          <a:spcPts val="400"/>
                        </a:spcAft>
                      </a:pPr>
                      <a:r>
                        <a:rPr lang="en-US" sz="1400" b="0" dirty="0">
                          <a:effectLst/>
                          <a:latin typeface="Arial" panose="020B0604020202020204" pitchFamily="34" charset="0"/>
                          <a:cs typeface="Arial" panose="020B0604020202020204" pitchFamily="34" charset="0"/>
                        </a:rPr>
                        <a:t>199‑H4‑64*</a:t>
                      </a:r>
                      <a:endParaRPr lang="en-US" sz="1400" b="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dirty="0">
                          <a:effectLst/>
                          <a:latin typeface="Arial" panose="020B0604020202020204" pitchFamily="34" charset="0"/>
                          <a:cs typeface="Arial" panose="020B0604020202020204" pitchFamily="34" charset="0"/>
                        </a:rPr>
                        <a:t>Extraction</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dirty="0">
                          <a:effectLst/>
                          <a:latin typeface="Arial" panose="020B0604020202020204" pitchFamily="34" charset="0"/>
                          <a:cs typeface="Arial" panose="020B0604020202020204" pitchFamily="34" charset="0"/>
                        </a:rPr>
                        <a:t>05/2021</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spcBef>
                          <a:spcPts val="400"/>
                        </a:spcBef>
                        <a:spcAft>
                          <a:spcPts val="400"/>
                        </a:spcAft>
                      </a:pP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extLst>
                  <a:ext uri="{0D108BD9-81ED-4DB2-BD59-A6C34878D82A}">
                    <a16:rowId xmlns:a16="http://schemas.microsoft.com/office/drawing/2014/main" val="4250415444"/>
                  </a:ext>
                </a:extLst>
              </a:tr>
              <a:tr h="0">
                <a:tc>
                  <a:txBody>
                    <a:bodyPr/>
                    <a:lstStyle/>
                    <a:p>
                      <a:pPr marL="0" marR="0" algn="l">
                        <a:spcBef>
                          <a:spcPts val="400"/>
                        </a:spcBef>
                        <a:spcAft>
                          <a:spcPts val="400"/>
                        </a:spcAft>
                      </a:pPr>
                      <a:r>
                        <a:rPr lang="en-US" sz="1400" b="0" dirty="0">
                          <a:effectLst/>
                          <a:latin typeface="Arial" panose="020B0604020202020204" pitchFamily="34" charset="0"/>
                          <a:cs typeface="Arial" panose="020B0604020202020204" pitchFamily="34" charset="0"/>
                        </a:rPr>
                        <a:t>199‑H4‑65</a:t>
                      </a:r>
                      <a:endParaRPr lang="en-US" sz="1400" b="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a:effectLst/>
                          <a:latin typeface="Arial" panose="020B0604020202020204" pitchFamily="34" charset="0"/>
                          <a:cs typeface="Arial" panose="020B0604020202020204" pitchFamily="34" charset="0"/>
                        </a:rPr>
                        <a:t>Monitoring</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dirty="0">
                          <a:effectLst/>
                          <a:latin typeface="Arial" panose="020B0604020202020204" pitchFamily="34" charset="0"/>
                          <a:cs typeface="Arial" panose="020B0604020202020204" pitchFamily="34" charset="0"/>
                        </a:rPr>
                        <a:t>N/A</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spcBef>
                          <a:spcPts val="400"/>
                        </a:spcBef>
                        <a:spcAft>
                          <a:spcPts val="400"/>
                        </a:spcAft>
                      </a:pP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extLst>
                  <a:ext uri="{0D108BD9-81ED-4DB2-BD59-A6C34878D82A}">
                    <a16:rowId xmlns:a16="http://schemas.microsoft.com/office/drawing/2014/main" val="2603495446"/>
                  </a:ext>
                </a:extLst>
              </a:tr>
              <a:tr h="0">
                <a:tc>
                  <a:txBody>
                    <a:bodyPr/>
                    <a:lstStyle/>
                    <a:p>
                      <a:pPr marL="0" marR="0" algn="l">
                        <a:spcBef>
                          <a:spcPts val="400"/>
                        </a:spcBef>
                        <a:spcAft>
                          <a:spcPts val="400"/>
                        </a:spcAft>
                      </a:pPr>
                      <a:r>
                        <a:rPr lang="en-US" sz="1400" b="0" dirty="0">
                          <a:effectLst/>
                          <a:latin typeface="Arial" panose="020B0604020202020204" pitchFamily="34" charset="0"/>
                          <a:cs typeface="Arial" panose="020B0604020202020204" pitchFamily="34" charset="0"/>
                        </a:rPr>
                        <a:t>199‑H4‑8</a:t>
                      </a:r>
                      <a:endParaRPr lang="en-US" sz="1400" b="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a:effectLst/>
                          <a:latin typeface="Arial" panose="020B0604020202020204" pitchFamily="34" charset="0"/>
                          <a:cs typeface="Arial" panose="020B0604020202020204" pitchFamily="34" charset="0"/>
                        </a:rPr>
                        <a:t>Monitoring</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dirty="0">
                          <a:effectLst/>
                          <a:latin typeface="Arial" panose="020B0604020202020204" pitchFamily="34" charset="0"/>
                          <a:cs typeface="Arial" panose="020B0604020202020204" pitchFamily="34" charset="0"/>
                        </a:rPr>
                        <a:t>N/A</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spcBef>
                          <a:spcPts val="400"/>
                        </a:spcBef>
                        <a:spcAft>
                          <a:spcPts val="400"/>
                        </a:spcAft>
                      </a:pP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extLst>
                  <a:ext uri="{0D108BD9-81ED-4DB2-BD59-A6C34878D82A}">
                    <a16:rowId xmlns:a16="http://schemas.microsoft.com/office/drawing/2014/main" val="3773848612"/>
                  </a:ext>
                </a:extLst>
              </a:tr>
              <a:tr h="0">
                <a:tc>
                  <a:txBody>
                    <a:bodyPr/>
                    <a:lstStyle/>
                    <a:p>
                      <a:pPr marL="0" marR="0" algn="l">
                        <a:spcBef>
                          <a:spcPts val="400"/>
                        </a:spcBef>
                        <a:spcAft>
                          <a:spcPts val="400"/>
                        </a:spcAft>
                      </a:pPr>
                      <a:r>
                        <a:rPr lang="en-US" sz="1400" b="0" dirty="0">
                          <a:effectLst/>
                          <a:latin typeface="Arial" panose="020B0604020202020204" pitchFamily="34" charset="0"/>
                          <a:cs typeface="Arial" panose="020B0604020202020204" pitchFamily="34" charset="0"/>
                        </a:rPr>
                        <a:t>199‑H4‑84</a:t>
                      </a:r>
                      <a:endParaRPr lang="en-US" sz="1400" b="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a:effectLst/>
                          <a:latin typeface="Arial" panose="020B0604020202020204" pitchFamily="34" charset="0"/>
                          <a:cs typeface="Arial" panose="020B0604020202020204" pitchFamily="34" charset="0"/>
                        </a:rPr>
                        <a:t>Monitoring</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dirty="0">
                          <a:effectLst/>
                          <a:latin typeface="Arial" panose="020B0604020202020204" pitchFamily="34" charset="0"/>
                          <a:cs typeface="Arial" panose="020B0604020202020204" pitchFamily="34" charset="0"/>
                        </a:rPr>
                        <a:t>N/A</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spcBef>
                          <a:spcPts val="400"/>
                        </a:spcBef>
                        <a:spcAft>
                          <a:spcPts val="400"/>
                        </a:spcAft>
                      </a:pP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extLst>
                  <a:ext uri="{0D108BD9-81ED-4DB2-BD59-A6C34878D82A}">
                    <a16:rowId xmlns:a16="http://schemas.microsoft.com/office/drawing/2014/main" val="2711304982"/>
                  </a:ext>
                </a:extLst>
              </a:tr>
              <a:tr h="0">
                <a:tc>
                  <a:txBody>
                    <a:bodyPr/>
                    <a:lstStyle/>
                    <a:p>
                      <a:pPr marL="0" marR="0" algn="l">
                        <a:spcBef>
                          <a:spcPts val="400"/>
                        </a:spcBef>
                        <a:spcAft>
                          <a:spcPts val="400"/>
                        </a:spcAft>
                      </a:pPr>
                      <a:r>
                        <a:rPr lang="en-US" sz="1400" b="0" dirty="0">
                          <a:effectLst/>
                          <a:latin typeface="Arial" panose="020B0604020202020204" pitchFamily="34" charset="0"/>
                          <a:cs typeface="Arial" panose="020B0604020202020204" pitchFamily="34" charset="0"/>
                        </a:rPr>
                        <a:t>199‑H4‑85</a:t>
                      </a:r>
                      <a:endParaRPr lang="en-US" sz="1400" b="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a:effectLst/>
                          <a:latin typeface="Arial" panose="020B0604020202020204" pitchFamily="34" charset="0"/>
                          <a:cs typeface="Arial" panose="020B0604020202020204" pitchFamily="34" charset="0"/>
                        </a:rPr>
                        <a:t>Monitoring</a:t>
                      </a: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dirty="0">
                          <a:effectLst/>
                          <a:latin typeface="Arial" panose="020B0604020202020204" pitchFamily="34" charset="0"/>
                          <a:cs typeface="Arial" panose="020B0604020202020204" pitchFamily="34" charset="0"/>
                        </a:rPr>
                        <a:t>N/A</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spcBef>
                          <a:spcPts val="400"/>
                        </a:spcBef>
                        <a:spcAft>
                          <a:spcPts val="400"/>
                        </a:spcAft>
                      </a:pP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extLst>
                  <a:ext uri="{0D108BD9-81ED-4DB2-BD59-A6C34878D82A}">
                    <a16:rowId xmlns:a16="http://schemas.microsoft.com/office/drawing/2014/main" val="271814800"/>
                  </a:ext>
                </a:extLst>
              </a:tr>
              <a:tr h="0">
                <a:tc>
                  <a:txBody>
                    <a:bodyPr/>
                    <a:lstStyle/>
                    <a:p>
                      <a:pPr marL="0" marR="0" algn="l">
                        <a:spcBef>
                          <a:spcPts val="400"/>
                        </a:spcBef>
                        <a:spcAft>
                          <a:spcPts val="400"/>
                        </a:spcAft>
                      </a:pPr>
                      <a:r>
                        <a:rPr lang="en-US" sz="1400" b="1" dirty="0">
                          <a:effectLst/>
                          <a:latin typeface="Arial" panose="020B0604020202020204" pitchFamily="34" charset="0"/>
                          <a:cs typeface="Arial" panose="020B0604020202020204" pitchFamily="34" charset="0"/>
                        </a:rPr>
                        <a:t>199‑H4‑86</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b="1" dirty="0">
                          <a:effectLst/>
                          <a:latin typeface="Arial" panose="020B0604020202020204" pitchFamily="34" charset="0"/>
                          <a:cs typeface="Arial" panose="020B0604020202020204" pitchFamily="34" charset="0"/>
                        </a:rPr>
                        <a:t>Extraction</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b="1" dirty="0">
                          <a:effectLst/>
                          <a:latin typeface="Arial" panose="020B0604020202020204" pitchFamily="34" charset="0"/>
                          <a:cs typeface="Arial" panose="020B0604020202020204" pitchFamily="34" charset="0"/>
                        </a:rPr>
                        <a:t>11/2022</a:t>
                      </a:r>
                      <a:endParaRPr lang="en-US" sz="1400" b="1"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spcBef>
                          <a:spcPts val="400"/>
                        </a:spcBef>
                        <a:spcAft>
                          <a:spcPts val="400"/>
                        </a:spcAft>
                      </a:pP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extLst>
                  <a:ext uri="{0D108BD9-81ED-4DB2-BD59-A6C34878D82A}">
                    <a16:rowId xmlns:a16="http://schemas.microsoft.com/office/drawing/2014/main" val="1269621514"/>
                  </a:ext>
                </a:extLst>
              </a:tr>
              <a:tr h="0">
                <a:tc>
                  <a:txBody>
                    <a:bodyPr/>
                    <a:lstStyle/>
                    <a:p>
                      <a:pPr marL="0" marR="0" algn="l">
                        <a:spcBef>
                          <a:spcPts val="400"/>
                        </a:spcBef>
                        <a:spcAft>
                          <a:spcPts val="400"/>
                        </a:spcAft>
                      </a:pPr>
                      <a:r>
                        <a:rPr lang="en-US" sz="1400" b="0" dirty="0">
                          <a:effectLst/>
                          <a:latin typeface="Arial" panose="020B0604020202020204" pitchFamily="34" charset="0"/>
                          <a:cs typeface="Arial" panose="020B0604020202020204" pitchFamily="34" charset="0"/>
                        </a:rPr>
                        <a:t>199‑H4‑88</a:t>
                      </a:r>
                      <a:endParaRPr lang="en-US" sz="1400" b="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dirty="0">
                          <a:effectLst/>
                          <a:latin typeface="Arial" panose="020B0604020202020204" pitchFamily="34" charset="0"/>
                          <a:cs typeface="Arial" panose="020B0604020202020204" pitchFamily="34" charset="0"/>
                        </a:rPr>
                        <a:t>Monitoring</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dirty="0">
                          <a:effectLst/>
                          <a:latin typeface="Arial" panose="020B0604020202020204" pitchFamily="34" charset="0"/>
                          <a:cs typeface="Arial" panose="020B0604020202020204" pitchFamily="34" charset="0"/>
                        </a:rPr>
                        <a:t>N/A</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spcBef>
                          <a:spcPts val="400"/>
                        </a:spcBef>
                        <a:spcAft>
                          <a:spcPts val="400"/>
                        </a:spcAft>
                      </a:pPr>
                      <a:endParaRPr lang="en-US" sz="140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extLst>
                  <a:ext uri="{0D108BD9-81ED-4DB2-BD59-A6C34878D82A}">
                    <a16:rowId xmlns:a16="http://schemas.microsoft.com/office/drawing/2014/main" val="3853833522"/>
                  </a:ext>
                </a:extLst>
              </a:tr>
              <a:tr h="0">
                <a:tc>
                  <a:txBody>
                    <a:bodyPr/>
                    <a:lstStyle/>
                    <a:p>
                      <a:pPr marL="0" marR="0" algn="l">
                        <a:spcBef>
                          <a:spcPts val="400"/>
                        </a:spcBef>
                        <a:spcAft>
                          <a:spcPts val="400"/>
                        </a:spcAft>
                      </a:pPr>
                      <a:r>
                        <a:rPr lang="en-US" sz="1400" b="0" dirty="0">
                          <a:effectLst/>
                          <a:latin typeface="Arial" panose="020B0604020202020204" pitchFamily="34" charset="0"/>
                          <a:cs typeface="Arial" panose="020B0604020202020204" pitchFamily="34" charset="0"/>
                        </a:rPr>
                        <a:t>199‑H4‑89</a:t>
                      </a:r>
                      <a:endParaRPr lang="en-US" sz="1400" b="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dirty="0">
                          <a:effectLst/>
                          <a:latin typeface="Arial" panose="020B0604020202020204" pitchFamily="34" charset="0"/>
                          <a:cs typeface="Arial" panose="020B0604020202020204" pitchFamily="34" charset="0"/>
                        </a:rPr>
                        <a:t>Monitoring</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lgn="l">
                        <a:spcBef>
                          <a:spcPts val="400"/>
                        </a:spcBef>
                        <a:spcAft>
                          <a:spcPts val="400"/>
                        </a:spcAft>
                      </a:pPr>
                      <a:r>
                        <a:rPr lang="en-US" sz="1400" dirty="0">
                          <a:effectLst/>
                          <a:latin typeface="Arial" panose="020B0604020202020204" pitchFamily="34" charset="0"/>
                          <a:cs typeface="Arial" panose="020B0604020202020204" pitchFamily="34" charset="0"/>
                        </a:rPr>
                        <a:t>N/A</a:t>
                      </a: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tc>
                  <a:txBody>
                    <a:bodyPr/>
                    <a:lstStyle/>
                    <a:p>
                      <a:pPr marL="0" marR="0">
                        <a:spcBef>
                          <a:spcPts val="400"/>
                        </a:spcBef>
                        <a:spcAft>
                          <a:spcPts val="400"/>
                        </a:spcAft>
                      </a:pPr>
                      <a:endParaRPr lang="en-US" sz="1400" dirty="0">
                        <a:effectLst/>
                        <a:latin typeface="Arial" panose="020B0604020202020204" pitchFamily="34" charset="0"/>
                        <a:ea typeface="Times New Roman" panose="02020603050405020304" pitchFamily="18" charset="0"/>
                        <a:cs typeface="Arial" panose="020B0604020202020204" pitchFamily="34" charset="0"/>
                      </a:endParaRPr>
                    </a:p>
                  </a:txBody>
                  <a:tcPr marL="27305" marR="27305" marT="0" marB="0" anchor="ctr"/>
                </a:tc>
                <a:extLst>
                  <a:ext uri="{0D108BD9-81ED-4DB2-BD59-A6C34878D82A}">
                    <a16:rowId xmlns:a16="http://schemas.microsoft.com/office/drawing/2014/main" val="2846079856"/>
                  </a:ext>
                </a:extLst>
              </a:tr>
            </a:tbl>
          </a:graphicData>
        </a:graphic>
      </p:graphicFrame>
      <p:sp>
        <p:nvSpPr>
          <p:cNvPr id="10" name="TextBox 9">
            <a:extLst>
              <a:ext uri="{FF2B5EF4-FFF2-40B4-BE49-F238E27FC236}">
                <a16:creationId xmlns:a16="http://schemas.microsoft.com/office/drawing/2014/main" id="{8287987E-16FC-1A0E-2FDA-D90351D9C928}"/>
              </a:ext>
            </a:extLst>
          </p:cNvPr>
          <p:cNvSpPr txBox="1"/>
          <p:nvPr/>
        </p:nvSpPr>
        <p:spPr>
          <a:xfrm>
            <a:off x="6638924" y="5573148"/>
            <a:ext cx="5430612" cy="738664"/>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This table lists the wells that were sampled during the rebound study. In </a:t>
            </a:r>
            <a:r>
              <a:rPr lang="en-US" sz="1400" b="1" dirty="0">
                <a:latin typeface="Arial" panose="020B0604020202020204" pitchFamily="34" charset="0"/>
                <a:cs typeface="Arial" panose="020B0604020202020204" pitchFamily="34" charset="0"/>
              </a:rPr>
              <a:t>bold</a:t>
            </a:r>
            <a:r>
              <a:rPr lang="en-US" sz="1400" dirty="0">
                <a:latin typeface="Arial" panose="020B0604020202020204" pitchFamily="34" charset="0"/>
                <a:cs typeface="Arial" panose="020B0604020202020204" pitchFamily="34" charset="0"/>
              </a:rPr>
              <a:t>, the system wells that went offline as part of the rebound study.</a:t>
            </a:r>
          </a:p>
        </p:txBody>
      </p:sp>
    </p:spTree>
    <p:extLst>
      <p:ext uri="{BB962C8B-B14F-4D97-AF65-F5344CB8AC3E}">
        <p14:creationId xmlns:p14="http://schemas.microsoft.com/office/powerpoint/2010/main" val="2139794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CE9D-EAC9-6A01-E9F1-69918F0C3C5D}"/>
              </a:ext>
            </a:extLst>
          </p:cNvPr>
          <p:cNvSpPr>
            <a:spLocks noGrp="1"/>
          </p:cNvSpPr>
          <p:nvPr>
            <p:ph type="title"/>
          </p:nvPr>
        </p:nvSpPr>
        <p:spPr/>
        <p:txBody>
          <a:bodyPr/>
          <a:lstStyle/>
          <a:p>
            <a:r>
              <a:rPr lang="en-US" dirty="0"/>
              <a:t>100-HR-3 GWFTM</a:t>
            </a:r>
          </a:p>
        </p:txBody>
      </p:sp>
      <p:sp>
        <p:nvSpPr>
          <p:cNvPr id="3" name="Content Placeholder 2">
            <a:extLst>
              <a:ext uri="{FF2B5EF4-FFF2-40B4-BE49-F238E27FC236}">
                <a16:creationId xmlns:a16="http://schemas.microsoft.com/office/drawing/2014/main" id="{E13A8A26-7764-05B7-74BD-F4966A90CA7E}"/>
              </a:ext>
            </a:extLst>
          </p:cNvPr>
          <p:cNvSpPr>
            <a:spLocks noGrp="1"/>
          </p:cNvSpPr>
          <p:nvPr>
            <p:ph idx="1"/>
          </p:nvPr>
        </p:nvSpPr>
        <p:spPr>
          <a:xfrm>
            <a:off x="468087" y="1182580"/>
            <a:ext cx="10559142" cy="1239983"/>
          </a:xfrm>
        </p:spPr>
        <p:txBody>
          <a:bodyPr/>
          <a:lstStyle/>
          <a:p>
            <a:r>
              <a:rPr lang="en-US" sz="1800" dirty="0"/>
              <a:t>Using the existing 100-HR-3 groundwater flow and transport model (GWFTM) to simulate flow and Cr(VI) transport at waste sites in the 100-H North Subarea</a:t>
            </a:r>
          </a:p>
          <a:p>
            <a:r>
              <a:rPr lang="en-US" sz="1800" dirty="0"/>
              <a:t>Extended temporal discretization for calibration model until October 2023</a:t>
            </a:r>
          </a:p>
          <a:p>
            <a:endParaRPr lang="en-US" sz="1800" dirty="0"/>
          </a:p>
        </p:txBody>
      </p:sp>
      <p:sp>
        <p:nvSpPr>
          <p:cNvPr id="6" name="TextBox 5">
            <a:extLst>
              <a:ext uri="{FF2B5EF4-FFF2-40B4-BE49-F238E27FC236}">
                <a16:creationId xmlns:a16="http://schemas.microsoft.com/office/drawing/2014/main" id="{35BAFD81-6FEF-6F1D-A106-E56C70CD83F8}"/>
              </a:ext>
            </a:extLst>
          </p:cNvPr>
          <p:cNvSpPr txBox="1"/>
          <p:nvPr/>
        </p:nvSpPr>
        <p:spPr>
          <a:xfrm>
            <a:off x="468085" y="4144017"/>
            <a:ext cx="10863943" cy="1541448"/>
          </a:xfrm>
          <a:prstGeom prst="rect">
            <a:avLst/>
          </a:prstGeom>
          <a:noFill/>
        </p:spPr>
        <p:txBody>
          <a:bodyPr wrap="square">
            <a:spAutoFit/>
          </a:bodyPr>
          <a:lstStyle/>
          <a:p>
            <a:pPr marL="228600" marR="0" lvl="0" indent="-22860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lang="en-US" dirty="0">
                <a:latin typeface="Arial" panose="020B0604020202020204" pitchFamily="34" charset="0"/>
                <a:cs typeface="Arial" panose="020B0604020202020204" pitchFamily="34" charset="0"/>
              </a:rPr>
              <a:t>Evaluated performance of the 100-HR-3 GWFTM during the rebound study period by analyzing the agreement between observed and simulated water level and concentration data.</a:t>
            </a:r>
          </a:p>
          <a:p>
            <a:pPr marL="228600" indent="-228600" defTabSz="914400">
              <a:spcAft>
                <a:spcPts val="500"/>
              </a:spcAft>
              <a:buFont typeface="Arial" panose="020B0604020202020204" pitchFamily="34" charset="0"/>
              <a:buChar char="•"/>
              <a:defRPr/>
            </a:pPr>
            <a:r>
              <a:rPr lang="en-US" dirty="0">
                <a:latin typeface="Arial" panose="020B0604020202020204" pitchFamily="34" charset="0"/>
                <a:cs typeface="Arial" panose="020B0604020202020204" pitchFamily="34" charset="0"/>
              </a:rPr>
              <a:t>Evaluated for trends that may occur due to pump and treat (P&amp;T) system shutdown and plume migration, such as the impact of groundwater level fluctuations on groundwater concentrations near waste sites.</a:t>
            </a:r>
          </a:p>
        </p:txBody>
      </p:sp>
      <p:graphicFrame>
        <p:nvGraphicFramePr>
          <p:cNvPr id="67" name="Diagram 66">
            <a:extLst>
              <a:ext uri="{FF2B5EF4-FFF2-40B4-BE49-F238E27FC236}">
                <a16:creationId xmlns:a16="http://schemas.microsoft.com/office/drawing/2014/main" id="{11848A46-1071-8A98-838E-519CF555B2EE}"/>
              </a:ext>
            </a:extLst>
          </p:cNvPr>
          <p:cNvGraphicFramePr/>
          <p:nvPr>
            <p:extLst>
              <p:ext uri="{D42A27DB-BD31-4B8C-83A1-F6EECF244321}">
                <p14:modId xmlns:p14="http://schemas.microsoft.com/office/powerpoint/2010/main" val="2212566002"/>
              </p:ext>
            </p:extLst>
          </p:nvPr>
        </p:nvGraphicFramePr>
        <p:xfrm>
          <a:off x="2794508" y="2326051"/>
          <a:ext cx="4705749" cy="31371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8" name="TextBox 67">
            <a:extLst>
              <a:ext uri="{FF2B5EF4-FFF2-40B4-BE49-F238E27FC236}">
                <a16:creationId xmlns:a16="http://schemas.microsoft.com/office/drawing/2014/main" id="{A2B4AF0A-6D76-A895-D53A-19A67DBDF583}"/>
              </a:ext>
            </a:extLst>
          </p:cNvPr>
          <p:cNvSpPr txBox="1"/>
          <p:nvPr/>
        </p:nvSpPr>
        <p:spPr>
          <a:xfrm>
            <a:off x="3249909" y="2435110"/>
            <a:ext cx="1246382" cy="430887"/>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Jan 2014 – </a:t>
            </a:r>
            <a:br>
              <a:rPr lang="en-US" sz="1100" b="1" dirty="0">
                <a:latin typeface="Arial" panose="020B0604020202020204" pitchFamily="34" charset="0"/>
                <a:cs typeface="Arial" panose="020B0604020202020204" pitchFamily="34" charset="0"/>
              </a:rPr>
            </a:br>
            <a:r>
              <a:rPr lang="en-US" sz="1100" b="1" dirty="0">
                <a:latin typeface="Arial" panose="020B0604020202020204" pitchFamily="34" charset="0"/>
                <a:cs typeface="Arial" panose="020B0604020202020204" pitchFamily="34" charset="0"/>
              </a:rPr>
              <a:t>Dec 2020</a:t>
            </a:r>
          </a:p>
        </p:txBody>
      </p:sp>
      <p:sp>
        <p:nvSpPr>
          <p:cNvPr id="69" name="TextBox 68">
            <a:extLst>
              <a:ext uri="{FF2B5EF4-FFF2-40B4-BE49-F238E27FC236}">
                <a16:creationId xmlns:a16="http://schemas.microsoft.com/office/drawing/2014/main" id="{C2C5B29C-018B-9E30-F06A-51F634AD467E}"/>
              </a:ext>
            </a:extLst>
          </p:cNvPr>
          <p:cNvSpPr txBox="1"/>
          <p:nvPr/>
        </p:nvSpPr>
        <p:spPr>
          <a:xfrm>
            <a:off x="4410591" y="2452342"/>
            <a:ext cx="1246382" cy="430887"/>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Jan 2021 – </a:t>
            </a:r>
            <a:br>
              <a:rPr lang="en-US" sz="1100" b="1" dirty="0">
                <a:latin typeface="Arial" panose="020B0604020202020204" pitchFamily="34" charset="0"/>
                <a:cs typeface="Arial" panose="020B0604020202020204" pitchFamily="34" charset="0"/>
              </a:rPr>
            </a:br>
            <a:r>
              <a:rPr lang="en-US" sz="1100" b="1" dirty="0">
                <a:latin typeface="Arial" panose="020B0604020202020204" pitchFamily="34" charset="0"/>
                <a:cs typeface="Arial" panose="020B0604020202020204" pitchFamily="34" charset="0"/>
              </a:rPr>
              <a:t>Oct 4, 2022</a:t>
            </a:r>
          </a:p>
        </p:txBody>
      </p:sp>
      <p:sp>
        <p:nvSpPr>
          <p:cNvPr id="70" name="TextBox 69">
            <a:extLst>
              <a:ext uri="{FF2B5EF4-FFF2-40B4-BE49-F238E27FC236}">
                <a16:creationId xmlns:a16="http://schemas.microsoft.com/office/drawing/2014/main" id="{092FDB39-8803-0F02-CA16-158B753DE392}"/>
              </a:ext>
            </a:extLst>
          </p:cNvPr>
          <p:cNvSpPr txBox="1"/>
          <p:nvPr/>
        </p:nvSpPr>
        <p:spPr>
          <a:xfrm>
            <a:off x="5456526" y="2459934"/>
            <a:ext cx="1246382" cy="430887"/>
          </a:xfrm>
          <a:prstGeom prst="rect">
            <a:avLst/>
          </a:prstGeom>
          <a:noFill/>
        </p:spPr>
        <p:txBody>
          <a:bodyPr wrap="square" rtlCol="0">
            <a:spAutoFit/>
          </a:bodyPr>
          <a:lstStyle/>
          <a:p>
            <a:pPr algn="ctr"/>
            <a:r>
              <a:rPr lang="en-US" sz="1100" b="1" dirty="0">
                <a:latin typeface="Arial" panose="020B0604020202020204" pitchFamily="34" charset="0"/>
                <a:cs typeface="Arial" panose="020B0604020202020204" pitchFamily="34" charset="0"/>
              </a:rPr>
              <a:t>Oct 4, 2022 - Oct 2023</a:t>
            </a:r>
          </a:p>
        </p:txBody>
      </p:sp>
    </p:spTree>
    <p:extLst>
      <p:ext uri="{BB962C8B-B14F-4D97-AF65-F5344CB8AC3E}">
        <p14:creationId xmlns:p14="http://schemas.microsoft.com/office/powerpoint/2010/main" val="1057524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descr="A graph of a graph&#10;&#10;Description automatically generated with medium confidence">
            <a:extLst>
              <a:ext uri="{FF2B5EF4-FFF2-40B4-BE49-F238E27FC236}">
                <a16:creationId xmlns:a16="http://schemas.microsoft.com/office/drawing/2014/main" id="{3C7984B5-E0EC-FD09-E047-04EFBB1C012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458"/>
          <a:stretch/>
        </p:blipFill>
        <p:spPr>
          <a:xfrm>
            <a:off x="1054554" y="2894856"/>
            <a:ext cx="4965246" cy="3424898"/>
          </a:xfrm>
          <a:prstGeom prst="rect">
            <a:avLst/>
          </a:prstGeom>
        </p:spPr>
      </p:pic>
      <p:sp>
        <p:nvSpPr>
          <p:cNvPr id="2" name="Title 1">
            <a:extLst>
              <a:ext uri="{FF2B5EF4-FFF2-40B4-BE49-F238E27FC236}">
                <a16:creationId xmlns:a16="http://schemas.microsoft.com/office/drawing/2014/main" id="{CB2196BD-1918-AEC4-839F-4FB7FAD7DB47}"/>
              </a:ext>
            </a:extLst>
          </p:cNvPr>
          <p:cNvSpPr>
            <a:spLocks noGrp="1"/>
          </p:cNvSpPr>
          <p:nvPr>
            <p:ph type="title"/>
          </p:nvPr>
        </p:nvSpPr>
        <p:spPr/>
        <p:txBody>
          <a:bodyPr/>
          <a:lstStyle/>
          <a:p>
            <a:r>
              <a:rPr lang="en-US" dirty="0"/>
              <a:t>Cr(VI) Continuing Sources</a:t>
            </a:r>
          </a:p>
        </p:txBody>
      </p:sp>
      <p:sp>
        <p:nvSpPr>
          <p:cNvPr id="3" name="Content Placeholder 2">
            <a:extLst>
              <a:ext uri="{FF2B5EF4-FFF2-40B4-BE49-F238E27FC236}">
                <a16:creationId xmlns:a16="http://schemas.microsoft.com/office/drawing/2014/main" id="{6E8E1719-249F-B277-B023-C04CDAB0D7E9}"/>
              </a:ext>
            </a:extLst>
          </p:cNvPr>
          <p:cNvSpPr>
            <a:spLocks noGrp="1"/>
          </p:cNvSpPr>
          <p:nvPr>
            <p:ph idx="1"/>
          </p:nvPr>
        </p:nvSpPr>
        <p:spPr>
          <a:xfrm>
            <a:off x="261257" y="1088569"/>
            <a:ext cx="7049860" cy="5231185"/>
          </a:xfrm>
        </p:spPr>
        <p:txBody>
          <a:bodyPr/>
          <a:lstStyle/>
          <a:p>
            <a:r>
              <a:rPr lang="en-US" sz="1600" dirty="0"/>
              <a:t>In SGW-64372, </a:t>
            </a:r>
            <a:r>
              <a:rPr lang="en-US" sz="1600" i="1" dirty="0"/>
              <a:t>100 D/H Continuing Hexavalent Chromium Source Evaluation</a:t>
            </a:r>
            <a:r>
              <a:rPr lang="en-US" sz="1600" dirty="0"/>
              <a:t>:</a:t>
            </a:r>
          </a:p>
          <a:p>
            <a:pPr lvl="1"/>
            <a:r>
              <a:rPr lang="en-US" sz="1600" dirty="0"/>
              <a:t>183-H-SEB and 100-H-46 Waste Site are both identified as secondary sources located within the 100-H North Subarea.</a:t>
            </a:r>
          </a:p>
          <a:p>
            <a:pPr lvl="1"/>
            <a:r>
              <a:rPr lang="en-US" sz="1600" dirty="0"/>
              <a:t>Rebound studies were recommended to be conducted at both sites.</a:t>
            </a:r>
          </a:p>
          <a:p>
            <a:r>
              <a:rPr lang="en-US" sz="1600" dirty="0"/>
              <a:t>100-H-46 Waste Site is the strongest source in the 100-H Subarea:</a:t>
            </a:r>
          </a:p>
          <a:p>
            <a:pPr marL="0" indent="0">
              <a:buNone/>
            </a:pPr>
            <a:endParaRPr kumimoji="0" lang="en-US" altLang="en-US" sz="4400" b="0" i="0" u="none" strike="noStrike" cap="none" normalizeH="0" baseline="0" dirty="0">
              <a:ln>
                <a:noFill/>
              </a:ln>
              <a:solidFill>
                <a:schemeClr val="tx1"/>
              </a:solidFill>
              <a:effectLst/>
              <a:latin typeface="Arial" panose="020B0604020202020204" pitchFamily="34" charset="0"/>
            </a:endParaRPr>
          </a:p>
          <a:p>
            <a:endParaRPr lang="en-US" sz="1800" dirty="0"/>
          </a:p>
        </p:txBody>
      </p:sp>
      <p:sp>
        <p:nvSpPr>
          <p:cNvPr id="4" name="Rectangle 2">
            <a:extLst>
              <a:ext uri="{FF2B5EF4-FFF2-40B4-BE49-F238E27FC236}">
                <a16:creationId xmlns:a16="http://schemas.microsoft.com/office/drawing/2014/main" id="{24B939EE-4101-9D76-E246-C03F6DA9C756}"/>
              </a:ext>
            </a:extLst>
          </p:cNvPr>
          <p:cNvSpPr>
            <a:spLocks noChangeArrowheads="1"/>
          </p:cNvSpPr>
          <p:nvPr/>
        </p:nvSpPr>
        <p:spPr bwMode="auto">
          <a:xfrm>
            <a:off x="6515100" y="5524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31" descr="A picture containing text, diagram, screenshot, map&#10;&#10;Description automatically generated">
            <a:extLst>
              <a:ext uri="{FF2B5EF4-FFF2-40B4-BE49-F238E27FC236}">
                <a16:creationId xmlns:a16="http://schemas.microsoft.com/office/drawing/2014/main" id="{3339F17D-B46F-310C-2631-87AB688DC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300" y="1158800"/>
            <a:ext cx="4181474" cy="41814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34465003-BDDB-6494-206B-7E6FA96B4423}"/>
              </a:ext>
            </a:extLst>
          </p:cNvPr>
          <p:cNvSpPr>
            <a:spLocks noChangeArrowheads="1"/>
          </p:cNvSpPr>
          <p:nvPr/>
        </p:nvSpPr>
        <p:spPr bwMode="auto">
          <a:xfrm>
            <a:off x="7353301" y="5345257"/>
            <a:ext cx="418147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Continuing Source Locations in the 100-H Area</a:t>
            </a:r>
            <a:br>
              <a:rPr kumimoji="0" lang="en-US" altLang="en-US"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Source: ECF‑100HR3‑22‑0119, </a:t>
            </a:r>
            <a:r>
              <a:rPr kumimoji="0" lang="en-US" altLang="en-US" sz="1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Predictive Contaminant Transport Simulation with the 100‑HR‑3 GWFTM for the Continuing Source Evaluation No Further Action Scenario</a:t>
            </a:r>
            <a:r>
              <a:rPr kumimoji="0" lang="en-US" altLang="en-US"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9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4050235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F54A-742D-0952-76D7-7FF49C82AE46}"/>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F452B9C6-BAC2-F7D7-5424-46340A6E88DE}"/>
              </a:ext>
            </a:extLst>
          </p:cNvPr>
          <p:cNvSpPr>
            <a:spLocks noGrp="1"/>
          </p:cNvSpPr>
          <p:nvPr>
            <p:ph idx="1"/>
          </p:nvPr>
        </p:nvSpPr>
        <p:spPr>
          <a:xfrm>
            <a:off x="307510" y="1387853"/>
            <a:ext cx="6614378" cy="4082294"/>
          </a:xfrm>
        </p:spPr>
        <p:txBody>
          <a:bodyPr/>
          <a:lstStyle/>
          <a:p>
            <a:r>
              <a:rPr lang="en-US" sz="1800" dirty="0"/>
              <a:t>Three main techniques were used to analyze the observed and simulated data:</a:t>
            </a:r>
          </a:p>
          <a:p>
            <a:pPr lvl="1"/>
            <a:r>
              <a:rPr lang="en-US" sz="1800" dirty="0"/>
              <a:t>Time series of monthly averaged water level and Cr(VI) concentration data </a:t>
            </a:r>
            <a:r>
              <a:rPr lang="en-US" sz="1800" dirty="0">
                <a:sym typeface="Wingdings" panose="05000000000000000000" pitchFamily="2" charset="2"/>
              </a:rPr>
              <a:t> </a:t>
            </a:r>
            <a:r>
              <a:rPr lang="en-US" sz="1800" dirty="0"/>
              <a:t>insights into correlation between groundwater fluctuations and contaminant release</a:t>
            </a:r>
          </a:p>
          <a:p>
            <a:pPr lvl="1"/>
            <a:r>
              <a:rPr lang="en-US" sz="1800" dirty="0"/>
              <a:t>Residual plots to assess agreement between observed and simulated water level data </a:t>
            </a:r>
            <a:r>
              <a:rPr lang="en-US" sz="1800" dirty="0">
                <a:sym typeface="Wingdings" panose="05000000000000000000" pitchFamily="2" charset="2"/>
              </a:rPr>
              <a:t> </a:t>
            </a:r>
            <a:r>
              <a:rPr lang="en-US" sz="1800" dirty="0"/>
              <a:t>insights into model performance</a:t>
            </a:r>
          </a:p>
          <a:p>
            <a:pPr lvl="1"/>
            <a:r>
              <a:rPr lang="en-US" sz="1800" dirty="0"/>
              <a:t>Plume maps depicting simulated concentration of Cr(VI) in the unconfined aquifer </a:t>
            </a:r>
            <a:r>
              <a:rPr lang="en-US" sz="1800" dirty="0">
                <a:sym typeface="Wingdings" panose="05000000000000000000" pitchFamily="2" charset="2"/>
              </a:rPr>
              <a:t> insights into spatial and temporal plume behavior</a:t>
            </a:r>
          </a:p>
        </p:txBody>
      </p:sp>
      <p:pic>
        <p:nvPicPr>
          <p:cNvPr id="4" name="Picture 3">
            <a:extLst>
              <a:ext uri="{FF2B5EF4-FFF2-40B4-BE49-F238E27FC236}">
                <a16:creationId xmlns:a16="http://schemas.microsoft.com/office/drawing/2014/main" id="{7D53693D-DDE3-AE77-B9BC-D1E111E405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077851" y="1387853"/>
            <a:ext cx="4337437" cy="4082294"/>
          </a:xfrm>
          <a:prstGeom prst="rect">
            <a:avLst/>
          </a:prstGeom>
          <a:ln w="19050">
            <a:solidFill>
              <a:schemeClr val="tx1"/>
            </a:solidFill>
          </a:ln>
        </p:spPr>
      </p:pic>
      <p:sp>
        <p:nvSpPr>
          <p:cNvPr id="5" name="Rectangle 3">
            <a:extLst>
              <a:ext uri="{FF2B5EF4-FFF2-40B4-BE49-F238E27FC236}">
                <a16:creationId xmlns:a16="http://schemas.microsoft.com/office/drawing/2014/main" id="{07BC85A4-F274-25D2-B7A3-30216AAD0C9F}"/>
              </a:ext>
            </a:extLst>
          </p:cNvPr>
          <p:cNvSpPr>
            <a:spLocks noChangeArrowheads="1"/>
          </p:cNvSpPr>
          <p:nvPr/>
        </p:nvSpPr>
        <p:spPr bwMode="auto">
          <a:xfrm>
            <a:off x="7077851" y="5470147"/>
            <a:ext cx="41814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latin typeface="Arial" panose="020B0604020202020204" pitchFamily="34" charset="0"/>
                <a:ea typeface="Times New Roman" panose="02020603050405020304" pitchFamily="18" charset="0"/>
                <a:cs typeface="Arial" panose="020B0604020202020204" pitchFamily="34" charset="0"/>
              </a:rPr>
              <a:t>Map with w</a:t>
            </a:r>
            <a:r>
              <a:rPr kumimoji="0" lang="en-US" altLang="en-US"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ells and continuing sources in 100-H</a:t>
            </a:r>
            <a:endParaRPr kumimoji="0" lang="en-US" altLang="en-US" sz="1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407307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8635-E53D-6790-B705-CCA3AD434278}"/>
              </a:ext>
            </a:extLst>
          </p:cNvPr>
          <p:cNvSpPr>
            <a:spLocks noGrp="1"/>
          </p:cNvSpPr>
          <p:nvPr>
            <p:ph type="title"/>
          </p:nvPr>
        </p:nvSpPr>
        <p:spPr/>
        <p:txBody>
          <a:bodyPr/>
          <a:lstStyle/>
          <a:p>
            <a:r>
              <a:rPr lang="en-US" dirty="0"/>
              <a:t>WLs and Concentrations</a:t>
            </a:r>
          </a:p>
        </p:txBody>
      </p:sp>
      <p:sp>
        <p:nvSpPr>
          <p:cNvPr id="3" name="Content Placeholder 2">
            <a:extLst>
              <a:ext uri="{FF2B5EF4-FFF2-40B4-BE49-F238E27FC236}">
                <a16:creationId xmlns:a16="http://schemas.microsoft.com/office/drawing/2014/main" id="{E47B8FEC-8052-D942-5570-496E839F4CEC}"/>
              </a:ext>
            </a:extLst>
          </p:cNvPr>
          <p:cNvSpPr>
            <a:spLocks noGrp="1"/>
          </p:cNvSpPr>
          <p:nvPr>
            <p:ph idx="1"/>
          </p:nvPr>
        </p:nvSpPr>
        <p:spPr>
          <a:xfrm>
            <a:off x="267555" y="1109060"/>
            <a:ext cx="3806734" cy="433763"/>
          </a:xfrm>
        </p:spPr>
        <p:txBody>
          <a:bodyPr/>
          <a:lstStyle/>
          <a:p>
            <a:pPr marL="0" indent="0">
              <a:buNone/>
            </a:pPr>
            <a:r>
              <a:rPr lang="en-US" sz="1800" b="1" dirty="0">
                <a:effectLst/>
              </a:rPr>
              <a:t>Wells near 183‑H SEB Waste Site</a:t>
            </a:r>
          </a:p>
          <a:p>
            <a:endParaRPr lang="en-US" dirty="0"/>
          </a:p>
        </p:txBody>
      </p:sp>
      <p:pic>
        <p:nvPicPr>
          <p:cNvPr id="4100" name="Picture 1539427525">
            <a:extLst>
              <a:ext uri="{FF2B5EF4-FFF2-40B4-BE49-F238E27FC236}">
                <a16:creationId xmlns:a16="http://schemas.microsoft.com/office/drawing/2014/main" id="{F8998783-6461-5C6F-FF11-8E0C214A27E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1621"/>
          <a:stretch/>
        </p:blipFill>
        <p:spPr bwMode="auto">
          <a:xfrm>
            <a:off x="158750" y="2217742"/>
            <a:ext cx="5245894" cy="176053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795216120">
            <a:extLst>
              <a:ext uri="{FF2B5EF4-FFF2-40B4-BE49-F238E27FC236}">
                <a16:creationId xmlns:a16="http://schemas.microsoft.com/office/drawing/2014/main" id="{67B016C7-BF1B-BC59-39B6-D4048B900D8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621"/>
          <a:stretch/>
        </p:blipFill>
        <p:spPr bwMode="auto">
          <a:xfrm>
            <a:off x="158750" y="4310746"/>
            <a:ext cx="5245894" cy="17446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58E8EFDE-3119-3B28-4AC3-1C45BAFEFAD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6">
            <a:extLst>
              <a:ext uri="{FF2B5EF4-FFF2-40B4-BE49-F238E27FC236}">
                <a16:creationId xmlns:a16="http://schemas.microsoft.com/office/drawing/2014/main" id="{9005AF6E-9856-1506-65A3-F1E13FD92BE1}"/>
              </a:ext>
            </a:extLst>
          </p:cNvPr>
          <p:cNvSpPr>
            <a:spLocks noChangeArrowheads="1"/>
          </p:cNvSpPr>
          <p:nvPr/>
        </p:nvSpPr>
        <p:spPr bwMode="auto">
          <a:xfrm>
            <a:off x="1033462" y="3946131"/>
            <a:ext cx="4902730"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_Toc156225098">
                <a:ln>
                  <a:noFill/>
                </a:ln>
                <a:solidFill>
                  <a:schemeClr val="tx1"/>
                </a:solidFill>
                <a:effectLst/>
                <a:latin typeface="Arial Narrow" panose="020B0606020202030204" pitchFamily="34" charset="0"/>
                <a:ea typeface="Times New Roman" panose="02020603050405020304" pitchFamily="18" charset="0"/>
                <a:cs typeface="Times New Roman" panose="02020603050405020304" pitchFamily="18" charset="0"/>
              </a:rPr>
              <a:t>Monthly‑Averaged Water‑Level and Cr(VI) Data for Well 199‑H4‑8</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7">
            <a:extLst>
              <a:ext uri="{FF2B5EF4-FFF2-40B4-BE49-F238E27FC236}">
                <a16:creationId xmlns:a16="http://schemas.microsoft.com/office/drawing/2014/main" id="{4E7A0BBC-85FF-F19F-59F5-4216A14957D7}"/>
              </a:ext>
            </a:extLst>
          </p:cNvPr>
          <p:cNvSpPr>
            <a:spLocks noChangeArrowheads="1"/>
          </p:cNvSpPr>
          <p:nvPr/>
        </p:nvSpPr>
        <p:spPr bwMode="auto">
          <a:xfrm>
            <a:off x="1033462" y="6054123"/>
            <a:ext cx="503819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_Toc156225099">
                <a:ln>
                  <a:noFill/>
                </a:ln>
                <a:solidFill>
                  <a:schemeClr val="tx1"/>
                </a:solidFill>
                <a:effectLst/>
                <a:latin typeface="Arial Narrow" panose="020B0606020202030204" pitchFamily="34" charset="0"/>
                <a:ea typeface="Times New Roman" panose="02020603050405020304" pitchFamily="18" charset="0"/>
                <a:cs typeface="Times New Roman" panose="02020603050405020304" pitchFamily="18" charset="0"/>
              </a:rPr>
              <a:t>Monthly‑Averaged Water‑Level and Cr(VI) Data for Well 199‑H4‑84</a:t>
            </a:r>
            <a:endParaRPr kumimoji="0" lang="en-US" altLang="en-US" sz="800" b="0" i="0" u="none" strike="noStrike" cap="none" normalizeH="0" baseline="0" dirty="0">
              <a:ln>
                <a:noFill/>
              </a:ln>
              <a:solidFill>
                <a:schemeClr val="tx1"/>
              </a:solidFill>
              <a:effectLst/>
            </a:endParaRPr>
          </a:p>
        </p:txBody>
      </p:sp>
      <p:sp>
        <p:nvSpPr>
          <p:cNvPr id="15" name="Oval 14">
            <a:extLst>
              <a:ext uri="{FF2B5EF4-FFF2-40B4-BE49-F238E27FC236}">
                <a16:creationId xmlns:a16="http://schemas.microsoft.com/office/drawing/2014/main" id="{A6B5857F-CA44-2C60-5DB7-04550223DD9D}"/>
              </a:ext>
            </a:extLst>
          </p:cNvPr>
          <p:cNvSpPr/>
          <p:nvPr/>
        </p:nvSpPr>
        <p:spPr>
          <a:xfrm>
            <a:off x="4824854" y="4201886"/>
            <a:ext cx="281416" cy="272034"/>
          </a:xfrm>
          <a:prstGeom prst="ellipse">
            <a:avLst/>
          </a:prstGeom>
          <a:solidFill>
            <a:srgbClr val="FFFF00">
              <a:alpha val="10196"/>
            </a:srgbClr>
          </a:solidFill>
          <a:ln w="127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71B671D6-89D9-8CAB-00D9-7D1A959E7D0B}"/>
              </a:ext>
            </a:extLst>
          </p:cNvPr>
          <p:cNvGrpSpPr/>
          <p:nvPr/>
        </p:nvGrpSpPr>
        <p:grpSpPr>
          <a:xfrm>
            <a:off x="8916361" y="3072"/>
            <a:ext cx="3275639" cy="2141416"/>
            <a:chOff x="9316094" y="407655"/>
            <a:chExt cx="2589230" cy="1692684"/>
          </a:xfrm>
        </p:grpSpPr>
        <p:pic>
          <p:nvPicPr>
            <p:cNvPr id="18" name="Picture 17" descr="A map of a city&#10;&#10;Description automatically generated">
              <a:extLst>
                <a:ext uri="{FF2B5EF4-FFF2-40B4-BE49-F238E27FC236}">
                  <a16:creationId xmlns:a16="http://schemas.microsoft.com/office/drawing/2014/main" id="{B006419F-5CBF-2D44-1CCE-E12E76E52DB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13" t="17296" r="9588" b="11807"/>
            <a:stretch/>
          </p:blipFill>
          <p:spPr>
            <a:xfrm>
              <a:off x="9316094" y="407655"/>
              <a:ext cx="2589230" cy="1692684"/>
            </a:xfrm>
            <a:prstGeom prst="rect">
              <a:avLst/>
            </a:prstGeom>
          </p:spPr>
        </p:pic>
        <p:sp>
          <p:nvSpPr>
            <p:cNvPr id="19" name="Oval 18">
              <a:extLst>
                <a:ext uri="{FF2B5EF4-FFF2-40B4-BE49-F238E27FC236}">
                  <a16:creationId xmlns:a16="http://schemas.microsoft.com/office/drawing/2014/main" id="{0499A311-81AC-8173-4430-66213B1075C7}"/>
                </a:ext>
              </a:extLst>
            </p:cNvPr>
            <p:cNvSpPr/>
            <p:nvPr/>
          </p:nvSpPr>
          <p:spPr>
            <a:xfrm>
              <a:off x="10914344" y="1138557"/>
              <a:ext cx="91440" cy="91440"/>
            </a:xfrm>
            <a:prstGeom prst="ellipse">
              <a:avLst/>
            </a:prstGeom>
            <a:solidFill>
              <a:srgbClr val="FFFF00">
                <a:alpha val="10196"/>
              </a:srgbClr>
            </a:solidFill>
            <a:ln w="9525">
              <a:solidFill>
                <a:srgbClr val="0943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6E67AE3-CA91-5AD3-E852-D5C7CE0BE41A}"/>
                </a:ext>
              </a:extLst>
            </p:cNvPr>
            <p:cNvSpPr/>
            <p:nvPr/>
          </p:nvSpPr>
          <p:spPr>
            <a:xfrm>
              <a:off x="11051628" y="1364889"/>
              <a:ext cx="91440" cy="91440"/>
            </a:xfrm>
            <a:prstGeom prst="ellipse">
              <a:avLst/>
            </a:prstGeom>
            <a:solidFill>
              <a:srgbClr val="FFFF00">
                <a:alpha val="10196"/>
              </a:srgbClr>
            </a:solidFill>
            <a:ln w="9525">
              <a:solidFill>
                <a:srgbClr val="0943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2FD997C0-6C13-B46D-CF9C-FE59985B8303}"/>
              </a:ext>
            </a:extLst>
          </p:cNvPr>
          <p:cNvPicPr>
            <a:picLocks noChangeAspect="1"/>
          </p:cNvPicPr>
          <p:nvPr/>
        </p:nvPicPr>
        <p:blipFill>
          <a:blip r:embed="rId5"/>
          <a:stretch>
            <a:fillRect/>
          </a:stretch>
        </p:blipFill>
        <p:spPr>
          <a:xfrm>
            <a:off x="4074289" y="1043418"/>
            <a:ext cx="1203552" cy="966434"/>
          </a:xfrm>
          <a:prstGeom prst="rect">
            <a:avLst/>
          </a:prstGeom>
        </p:spPr>
      </p:pic>
      <p:sp>
        <p:nvSpPr>
          <p:cNvPr id="26" name="TextBox 25">
            <a:extLst>
              <a:ext uri="{FF2B5EF4-FFF2-40B4-BE49-F238E27FC236}">
                <a16:creationId xmlns:a16="http://schemas.microsoft.com/office/drawing/2014/main" id="{0CE09688-23EB-BB58-1DEB-C2840BB6E395}"/>
              </a:ext>
            </a:extLst>
          </p:cNvPr>
          <p:cNvSpPr txBox="1"/>
          <p:nvPr/>
        </p:nvSpPr>
        <p:spPr>
          <a:xfrm>
            <a:off x="5404644" y="2144488"/>
            <a:ext cx="6787356" cy="4206793"/>
          </a:xfrm>
          <a:prstGeom prst="rect">
            <a:avLst/>
          </a:prstGeom>
          <a:noFill/>
        </p:spPr>
        <p:txBody>
          <a:bodyPr wrap="square">
            <a:spAutoFit/>
          </a:bodyPr>
          <a:lstStyle/>
          <a:p>
            <a:pPr marL="285750" indent="-285750">
              <a:lnSpc>
                <a:spcPct val="105000"/>
              </a:lnSpc>
              <a:spcAft>
                <a:spcPts val="800"/>
              </a:spcAft>
              <a:buFont typeface="Arial" panose="020B0604020202020204" pitchFamily="34" charset="0"/>
              <a:buChar char="•"/>
            </a:pPr>
            <a:r>
              <a:rPr lang="en-US" sz="1600" dirty="0">
                <a:latin typeface="Arial" panose="020B0604020202020204" pitchFamily="34" charset="0"/>
                <a:ea typeface="Times New Roman" panose="02020603050405020304" pitchFamily="18" charset="0"/>
                <a:cs typeface="Arial" panose="020B0604020202020204" pitchFamily="34" charset="0"/>
              </a:rPr>
              <a:t>W</a:t>
            </a:r>
            <a:r>
              <a:rPr lang="en-US" sz="1600" dirty="0">
                <a:effectLst/>
                <a:latin typeface="Arial" panose="020B0604020202020204" pitchFamily="34" charset="0"/>
                <a:ea typeface="Times New Roman" panose="02020603050405020304" pitchFamily="18" charset="0"/>
                <a:cs typeface="Arial" panose="020B0604020202020204" pitchFamily="34" charset="0"/>
              </a:rPr>
              <a:t>ell </a:t>
            </a:r>
            <a:r>
              <a:rPr lang="en-US" sz="1600" b="1" dirty="0">
                <a:effectLst/>
                <a:latin typeface="Arial" panose="020B0604020202020204" pitchFamily="34" charset="0"/>
                <a:ea typeface="Times New Roman" panose="02020603050405020304" pitchFamily="18" charset="0"/>
                <a:cs typeface="Arial" panose="020B0604020202020204" pitchFamily="34" charset="0"/>
              </a:rPr>
              <a:t>199‑H4‑8</a:t>
            </a:r>
            <a:r>
              <a:rPr lang="en-US" sz="1600" dirty="0">
                <a:effectLst/>
                <a:latin typeface="Arial" panose="020B0604020202020204" pitchFamily="34" charset="0"/>
                <a:ea typeface="Times New Roman" panose="02020603050405020304" pitchFamily="18" charset="0"/>
                <a:cs typeface="Arial" panose="020B0604020202020204" pitchFamily="34" charset="0"/>
              </a:rPr>
              <a:t>: Both observed and simulated concentration values remain &lt;= 10 µg/L. </a:t>
            </a:r>
            <a:endParaRPr lang="en-US" sz="1600" b="1" dirty="0">
              <a:latin typeface="Arial" panose="020B0604020202020204" pitchFamily="34" charset="0"/>
              <a:ea typeface="Times New Roman" panose="02020603050405020304" pitchFamily="18" charset="0"/>
              <a:cs typeface="Arial" panose="020B0604020202020204" pitchFamily="34" charset="0"/>
            </a:endParaRPr>
          </a:p>
          <a:p>
            <a:pPr marL="285750" indent="-285750">
              <a:lnSpc>
                <a:spcPct val="105000"/>
              </a:lnSpc>
              <a:spcAft>
                <a:spcPts val="800"/>
              </a:spcAft>
              <a:buFont typeface="Arial" panose="020B0604020202020204" pitchFamily="34" charset="0"/>
              <a:buChar char="•"/>
            </a:pPr>
            <a:r>
              <a:rPr lang="en-US" sz="1600" dirty="0">
                <a:latin typeface="Arial" panose="020B0604020202020204" pitchFamily="34" charset="0"/>
                <a:ea typeface="Times New Roman" panose="02020603050405020304" pitchFamily="18" charset="0"/>
                <a:cs typeface="Arial" panose="020B0604020202020204" pitchFamily="34" charset="0"/>
              </a:rPr>
              <a:t>W</a:t>
            </a:r>
            <a:r>
              <a:rPr lang="en-US" sz="1600" dirty="0">
                <a:effectLst/>
                <a:latin typeface="Arial" panose="020B0604020202020204" pitchFamily="34" charset="0"/>
                <a:ea typeface="Times New Roman" panose="02020603050405020304" pitchFamily="18" charset="0"/>
                <a:cs typeface="Arial" panose="020B0604020202020204" pitchFamily="34" charset="0"/>
              </a:rPr>
              <a:t>ell </a:t>
            </a:r>
            <a:r>
              <a:rPr lang="en-US" sz="1600" b="1" dirty="0">
                <a:effectLst/>
                <a:latin typeface="Arial" panose="020B0604020202020204" pitchFamily="34" charset="0"/>
                <a:ea typeface="Times New Roman" panose="02020603050405020304" pitchFamily="18" charset="0"/>
                <a:cs typeface="Arial" panose="020B0604020202020204" pitchFamily="34" charset="0"/>
              </a:rPr>
              <a:t>199‑H4‑84: </a:t>
            </a:r>
          </a:p>
          <a:p>
            <a:pPr marL="742950" lvl="1" indent="-285750">
              <a:lnSpc>
                <a:spcPct val="105000"/>
              </a:lnSpc>
              <a:spcAft>
                <a:spcPts val="800"/>
              </a:spcAft>
              <a:buFont typeface="Arial" panose="020B0604020202020204" pitchFamily="34" charset="0"/>
              <a:buChar char="•"/>
            </a:pPr>
            <a:r>
              <a:rPr lang="en-US" sz="1600" dirty="0">
                <a:effectLst/>
                <a:latin typeface="Arial" panose="020B0604020202020204" pitchFamily="34" charset="0"/>
                <a:ea typeface="Times New Roman" panose="02020603050405020304" pitchFamily="18" charset="0"/>
                <a:cs typeface="Arial" panose="020B0604020202020204" pitchFamily="34" charset="0"/>
              </a:rPr>
              <a:t>This well is located downgradient of 183‑H SEB and approx. 200 m from riverside. </a:t>
            </a:r>
          </a:p>
          <a:p>
            <a:pPr marL="742950" lvl="1" indent="-285750">
              <a:lnSpc>
                <a:spcPct val="105000"/>
              </a:lnSpc>
              <a:spcAft>
                <a:spcPts val="800"/>
              </a:spcAft>
              <a:buFont typeface="Arial" panose="020B0604020202020204" pitchFamily="34" charset="0"/>
              <a:buChar char="•"/>
            </a:pPr>
            <a:r>
              <a:rPr lang="en-US" sz="1600" dirty="0">
                <a:latin typeface="Arial" panose="020B0604020202020204" pitchFamily="34" charset="0"/>
                <a:ea typeface="Times New Roman" panose="02020603050405020304" pitchFamily="18" charset="0"/>
                <a:cs typeface="Arial" panose="020B0604020202020204" pitchFamily="34" charset="0"/>
              </a:rPr>
              <a:t>Model </a:t>
            </a:r>
            <a:r>
              <a:rPr lang="en-US" sz="1600" dirty="0">
                <a:effectLst/>
                <a:latin typeface="Arial" panose="020B0604020202020204" pitchFamily="34" charset="0"/>
                <a:ea typeface="Times New Roman" panose="02020603050405020304" pitchFamily="18" charset="0"/>
                <a:cs typeface="Arial" panose="020B0604020202020204" pitchFamily="34" charset="0"/>
              </a:rPr>
              <a:t>simulated Cr(VI) &gt; 48 µg/L for nearly entire rebound study period. 4/5 observed concentrations </a:t>
            </a:r>
            <a:r>
              <a:rPr lang="en-US" sz="1600" dirty="0">
                <a:latin typeface="Arial" panose="020B0604020202020204" pitchFamily="34" charset="0"/>
                <a:ea typeface="Times New Roman" panose="02020603050405020304" pitchFamily="18" charset="0"/>
                <a:cs typeface="Arial" panose="020B0604020202020204" pitchFamily="34" charset="0"/>
              </a:rPr>
              <a:t>in rebound </a:t>
            </a:r>
            <a:r>
              <a:rPr lang="en-US" sz="1600" dirty="0">
                <a:effectLst/>
                <a:latin typeface="Arial" panose="020B0604020202020204" pitchFamily="34" charset="0"/>
                <a:ea typeface="Times New Roman" panose="02020603050405020304" pitchFamily="18" charset="0"/>
                <a:cs typeface="Arial" panose="020B0604020202020204" pitchFamily="34" charset="0"/>
              </a:rPr>
              <a:t>period are only  &gt; 10 µg/L.</a:t>
            </a:r>
          </a:p>
          <a:p>
            <a:pPr marL="742950" lvl="1" indent="-285750">
              <a:lnSpc>
                <a:spcPct val="105000"/>
              </a:lnSpc>
              <a:spcAft>
                <a:spcPts val="800"/>
              </a:spcAft>
              <a:buFont typeface="Arial" panose="020B0604020202020204" pitchFamily="34" charset="0"/>
              <a:buChar char="•"/>
            </a:pPr>
            <a:r>
              <a:rPr lang="en-US" sz="1600" dirty="0">
                <a:effectLst/>
                <a:latin typeface="Arial" panose="020B0604020202020204" pitchFamily="34" charset="0"/>
                <a:ea typeface="Times New Roman" panose="02020603050405020304" pitchFamily="18" charset="0"/>
                <a:cs typeface="Arial" panose="020B0604020202020204" pitchFamily="34" charset="0"/>
              </a:rPr>
              <a:t>A 428 µg/L sample collected in June 2023, but not captured by model. This value is 10x higher than the second highest concentration recorded at this well.</a:t>
            </a:r>
          </a:p>
          <a:p>
            <a:pPr marL="742950" lvl="1" indent="-285750">
              <a:lnSpc>
                <a:spcPct val="105000"/>
              </a:lnSpc>
              <a:spcAft>
                <a:spcPts val="800"/>
              </a:spcAft>
              <a:buFont typeface="Arial" panose="020B0604020202020204" pitchFamily="34" charset="0"/>
              <a:buChar char="•"/>
            </a:pPr>
            <a:r>
              <a:rPr lang="en-US" sz="1600" dirty="0">
                <a:effectLst/>
                <a:latin typeface="Arial" panose="020B0604020202020204" pitchFamily="34" charset="0"/>
                <a:ea typeface="Times New Roman" panose="02020603050405020304" pitchFamily="18" charset="0"/>
                <a:cs typeface="Arial" panose="020B0604020202020204" pitchFamily="34" charset="0"/>
              </a:rPr>
              <a:t>It is most likely this value was a short sudden release measured due to grab sampling. Is it possible that the 100‑H‑46 waste site is contributing to this peak value too? </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2899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8635-E53D-6790-B705-CCA3AD434278}"/>
              </a:ext>
            </a:extLst>
          </p:cNvPr>
          <p:cNvSpPr>
            <a:spLocks noGrp="1"/>
          </p:cNvSpPr>
          <p:nvPr>
            <p:ph type="title"/>
          </p:nvPr>
        </p:nvSpPr>
        <p:spPr/>
        <p:txBody>
          <a:bodyPr/>
          <a:lstStyle/>
          <a:p>
            <a:r>
              <a:rPr lang="en-US" dirty="0"/>
              <a:t>WLs and Concentrations</a:t>
            </a:r>
          </a:p>
        </p:txBody>
      </p:sp>
      <p:sp>
        <p:nvSpPr>
          <p:cNvPr id="3" name="Content Placeholder 2">
            <a:extLst>
              <a:ext uri="{FF2B5EF4-FFF2-40B4-BE49-F238E27FC236}">
                <a16:creationId xmlns:a16="http://schemas.microsoft.com/office/drawing/2014/main" id="{E47B8FEC-8052-D942-5570-496E839F4CEC}"/>
              </a:ext>
            </a:extLst>
          </p:cNvPr>
          <p:cNvSpPr>
            <a:spLocks noGrp="1"/>
          </p:cNvSpPr>
          <p:nvPr>
            <p:ph idx="1"/>
          </p:nvPr>
        </p:nvSpPr>
        <p:spPr>
          <a:xfrm>
            <a:off x="267555" y="1109060"/>
            <a:ext cx="3806734" cy="433763"/>
          </a:xfrm>
        </p:spPr>
        <p:txBody>
          <a:bodyPr/>
          <a:lstStyle/>
          <a:p>
            <a:pPr marL="0" indent="0">
              <a:buNone/>
            </a:pPr>
            <a:r>
              <a:rPr lang="en-US" sz="1800" b="1" dirty="0">
                <a:effectLst/>
              </a:rPr>
              <a:t>Wells near 183‑H SEB Waste Site</a:t>
            </a:r>
          </a:p>
          <a:p>
            <a:endParaRPr lang="en-US" dirty="0"/>
          </a:p>
        </p:txBody>
      </p:sp>
      <p:pic>
        <p:nvPicPr>
          <p:cNvPr id="4097" name="Picture 1120569820">
            <a:extLst>
              <a:ext uri="{FF2B5EF4-FFF2-40B4-BE49-F238E27FC236}">
                <a16:creationId xmlns:a16="http://schemas.microsoft.com/office/drawing/2014/main" id="{2BB8787B-1C21-9DD8-E5C4-0300CC7F750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1621"/>
          <a:stretch/>
        </p:blipFill>
        <p:spPr bwMode="auto">
          <a:xfrm>
            <a:off x="267555" y="4158347"/>
            <a:ext cx="5245894" cy="17446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58E8EFDE-3119-3B28-4AC3-1C45BAFEFAD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8">
            <a:extLst>
              <a:ext uri="{FF2B5EF4-FFF2-40B4-BE49-F238E27FC236}">
                <a16:creationId xmlns:a16="http://schemas.microsoft.com/office/drawing/2014/main" id="{DDBF164D-2191-8D20-17B0-2D4E838CE38E}"/>
              </a:ext>
            </a:extLst>
          </p:cNvPr>
          <p:cNvSpPr>
            <a:spLocks noChangeArrowheads="1"/>
          </p:cNvSpPr>
          <p:nvPr/>
        </p:nvSpPr>
        <p:spPr bwMode="auto">
          <a:xfrm>
            <a:off x="1078767" y="3816398"/>
            <a:ext cx="4101198"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_Toc156225100">
                <a:ln>
                  <a:noFill/>
                </a:ln>
                <a:solidFill>
                  <a:schemeClr val="tx1"/>
                </a:solidFill>
                <a:effectLst/>
                <a:latin typeface="Arial Narrow" panose="020B0606020202030204" pitchFamily="34" charset="0"/>
                <a:ea typeface="Times New Roman" panose="02020603050405020304" pitchFamily="18" charset="0"/>
                <a:cs typeface="Times New Roman" panose="02020603050405020304" pitchFamily="18" charset="0"/>
              </a:rPr>
              <a:t>Monthly‑Averaged Water‑Level and Cr(VI) Data for Well 199‑H4‑85</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9">
            <a:extLst>
              <a:ext uri="{FF2B5EF4-FFF2-40B4-BE49-F238E27FC236}">
                <a16:creationId xmlns:a16="http://schemas.microsoft.com/office/drawing/2014/main" id="{66BEFD28-1D18-24B3-B71D-5BFD29AC00DF}"/>
              </a:ext>
            </a:extLst>
          </p:cNvPr>
          <p:cNvSpPr>
            <a:spLocks noChangeArrowheads="1"/>
          </p:cNvSpPr>
          <p:nvPr/>
        </p:nvSpPr>
        <p:spPr bwMode="auto">
          <a:xfrm>
            <a:off x="610719" y="5901724"/>
            <a:ext cx="490273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_Toc156225101">
                <a:ln>
                  <a:noFill/>
                </a:ln>
                <a:solidFill>
                  <a:schemeClr val="tx1"/>
                </a:solidFill>
                <a:effectLst/>
                <a:latin typeface="Arial Narrow" panose="020B0606020202030204" pitchFamily="34" charset="0"/>
                <a:ea typeface="Times New Roman" panose="02020603050405020304" pitchFamily="18" charset="0"/>
                <a:cs typeface="Times New Roman" panose="02020603050405020304" pitchFamily="18" charset="0"/>
              </a:rPr>
              <a:t>Monthly‑Averaged Water‑Level and Cr(VI) Data for Well 199‑H4‑88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23" name="Group 22">
            <a:extLst>
              <a:ext uri="{FF2B5EF4-FFF2-40B4-BE49-F238E27FC236}">
                <a16:creationId xmlns:a16="http://schemas.microsoft.com/office/drawing/2014/main" id="{71B671D6-89D9-8CAB-00D9-7D1A959E7D0B}"/>
              </a:ext>
            </a:extLst>
          </p:cNvPr>
          <p:cNvGrpSpPr/>
          <p:nvPr/>
        </p:nvGrpSpPr>
        <p:grpSpPr>
          <a:xfrm>
            <a:off x="8916361" y="-29587"/>
            <a:ext cx="3275639" cy="2376543"/>
            <a:chOff x="9316094" y="407654"/>
            <a:chExt cx="2589230" cy="1878540"/>
          </a:xfrm>
        </p:grpSpPr>
        <p:pic>
          <p:nvPicPr>
            <p:cNvPr id="18" name="Picture 17" descr="A map of a city&#10;&#10;Description automatically generated">
              <a:extLst>
                <a:ext uri="{FF2B5EF4-FFF2-40B4-BE49-F238E27FC236}">
                  <a16:creationId xmlns:a16="http://schemas.microsoft.com/office/drawing/2014/main" id="{B006419F-5CBF-2D44-1CCE-E12E76E52D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13" t="17296" r="9588" b="4023"/>
            <a:stretch/>
          </p:blipFill>
          <p:spPr>
            <a:xfrm>
              <a:off x="9316094" y="407654"/>
              <a:ext cx="2589230" cy="1878540"/>
            </a:xfrm>
            <a:prstGeom prst="rect">
              <a:avLst/>
            </a:prstGeom>
          </p:spPr>
        </p:pic>
        <p:sp>
          <p:nvSpPr>
            <p:cNvPr id="19" name="Oval 18">
              <a:extLst>
                <a:ext uri="{FF2B5EF4-FFF2-40B4-BE49-F238E27FC236}">
                  <a16:creationId xmlns:a16="http://schemas.microsoft.com/office/drawing/2014/main" id="{0499A311-81AC-8173-4430-66213B1075C7}"/>
                </a:ext>
              </a:extLst>
            </p:cNvPr>
            <p:cNvSpPr/>
            <p:nvPr/>
          </p:nvSpPr>
          <p:spPr>
            <a:xfrm>
              <a:off x="10914344" y="1138557"/>
              <a:ext cx="91440" cy="91440"/>
            </a:xfrm>
            <a:prstGeom prst="ellipse">
              <a:avLst/>
            </a:prstGeom>
            <a:solidFill>
              <a:srgbClr val="FFFF00">
                <a:alpha val="10196"/>
              </a:srgbClr>
            </a:solidFill>
            <a:ln w="9525">
              <a:solidFill>
                <a:srgbClr val="0943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F5A70B2-E4D6-A088-7000-7F33896C3794}"/>
                </a:ext>
              </a:extLst>
            </p:cNvPr>
            <p:cNvSpPr/>
            <p:nvPr/>
          </p:nvSpPr>
          <p:spPr>
            <a:xfrm>
              <a:off x="11295587" y="1268769"/>
              <a:ext cx="91440" cy="91440"/>
            </a:xfrm>
            <a:prstGeom prst="ellipse">
              <a:avLst/>
            </a:prstGeom>
            <a:solidFill>
              <a:srgbClr val="FFFF00">
                <a:alpha val="10196"/>
              </a:srgbClr>
            </a:solidFill>
            <a:ln w="9525">
              <a:solidFill>
                <a:srgbClr val="0943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F52E924-B1D1-AB57-0366-5409306D7FEF}"/>
                </a:ext>
              </a:extLst>
            </p:cNvPr>
            <p:cNvSpPr/>
            <p:nvPr/>
          </p:nvSpPr>
          <p:spPr>
            <a:xfrm>
              <a:off x="10877964" y="1416915"/>
              <a:ext cx="91440" cy="91440"/>
            </a:xfrm>
            <a:prstGeom prst="ellipse">
              <a:avLst/>
            </a:prstGeom>
            <a:solidFill>
              <a:srgbClr val="FFFF00">
                <a:alpha val="10196"/>
              </a:srgbClr>
            </a:solidFill>
            <a:ln w="9525">
              <a:solidFill>
                <a:srgbClr val="0943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6E67AE3-CA91-5AD3-E852-D5C7CE0BE41A}"/>
                </a:ext>
              </a:extLst>
            </p:cNvPr>
            <p:cNvSpPr/>
            <p:nvPr/>
          </p:nvSpPr>
          <p:spPr>
            <a:xfrm>
              <a:off x="11051628" y="1364889"/>
              <a:ext cx="91440" cy="91440"/>
            </a:xfrm>
            <a:prstGeom prst="ellipse">
              <a:avLst/>
            </a:prstGeom>
            <a:solidFill>
              <a:srgbClr val="FFFF00">
                <a:alpha val="10196"/>
              </a:srgbClr>
            </a:solidFill>
            <a:ln w="9525">
              <a:solidFill>
                <a:srgbClr val="0943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419920037">
            <a:extLst>
              <a:ext uri="{FF2B5EF4-FFF2-40B4-BE49-F238E27FC236}">
                <a16:creationId xmlns:a16="http://schemas.microsoft.com/office/drawing/2014/main" id="{C61D13C4-A60A-2C57-7F96-E98E3F97641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1621"/>
          <a:stretch/>
        </p:blipFill>
        <p:spPr bwMode="auto">
          <a:xfrm>
            <a:off x="267555" y="2033579"/>
            <a:ext cx="5245894" cy="17446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2FD997C0-6C13-B46D-CF9C-FE59985B8303}"/>
              </a:ext>
            </a:extLst>
          </p:cNvPr>
          <p:cNvPicPr>
            <a:picLocks noChangeAspect="1"/>
          </p:cNvPicPr>
          <p:nvPr/>
        </p:nvPicPr>
        <p:blipFill>
          <a:blip r:embed="rId5"/>
          <a:stretch>
            <a:fillRect/>
          </a:stretch>
        </p:blipFill>
        <p:spPr>
          <a:xfrm>
            <a:off x="4064530" y="1005840"/>
            <a:ext cx="1203552" cy="966434"/>
          </a:xfrm>
          <a:prstGeom prst="rect">
            <a:avLst/>
          </a:prstGeom>
        </p:spPr>
      </p:pic>
      <p:sp>
        <p:nvSpPr>
          <p:cNvPr id="9" name="Content Placeholder 2">
            <a:extLst>
              <a:ext uri="{FF2B5EF4-FFF2-40B4-BE49-F238E27FC236}">
                <a16:creationId xmlns:a16="http://schemas.microsoft.com/office/drawing/2014/main" id="{6FE54326-03C9-6987-B619-5B4D604F729D}"/>
              </a:ext>
            </a:extLst>
          </p:cNvPr>
          <p:cNvSpPr txBox="1">
            <a:spLocks/>
          </p:cNvSpPr>
          <p:nvPr/>
        </p:nvSpPr>
        <p:spPr>
          <a:xfrm>
            <a:off x="5860114" y="2634066"/>
            <a:ext cx="6112494" cy="106979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5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500"/>
              </a:spcAft>
              <a:buSzPct val="80000"/>
              <a:buFont typeface="Courier New" panose="02070309020205020404" pitchFamily="49" charset="0"/>
              <a:buChar char="o"/>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5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5000"/>
              </a:lnSpc>
              <a:spcAft>
                <a:spcPts val="800"/>
              </a:spcAft>
            </a:pPr>
            <a:r>
              <a:rPr lang="en-US" sz="1600" dirty="0">
                <a:ea typeface="Times New Roman" panose="02020603050405020304" pitchFamily="18" charset="0"/>
              </a:rPr>
              <a:t>Wells </a:t>
            </a:r>
            <a:r>
              <a:rPr lang="en-US" sz="1600" b="1" dirty="0">
                <a:ea typeface="Times New Roman" panose="02020603050405020304" pitchFamily="18" charset="0"/>
              </a:rPr>
              <a:t>199‑H4‑85</a:t>
            </a:r>
            <a:r>
              <a:rPr lang="en-US" sz="1600" dirty="0">
                <a:ea typeface="Times New Roman" panose="02020603050405020304" pitchFamily="18" charset="0"/>
              </a:rPr>
              <a:t>, and </a:t>
            </a:r>
            <a:r>
              <a:rPr lang="en-US" sz="1600" b="1" dirty="0">
                <a:ea typeface="Times New Roman" panose="02020603050405020304" pitchFamily="18" charset="0"/>
              </a:rPr>
              <a:t>199‑H4‑88</a:t>
            </a:r>
            <a:r>
              <a:rPr lang="en-US" sz="1600" dirty="0">
                <a:ea typeface="Times New Roman" panose="02020603050405020304" pitchFamily="18" charset="0"/>
              </a:rPr>
              <a:t>: Simulated Cr(VI) is generally higher than what is measured during rebound study period: simulated concentrations &gt; 10 µg/L, whereas observations generally &lt; 10 ug/L.</a:t>
            </a:r>
          </a:p>
        </p:txBody>
      </p:sp>
    </p:spTree>
    <p:extLst>
      <p:ext uri="{BB962C8B-B14F-4D97-AF65-F5344CB8AC3E}">
        <p14:creationId xmlns:p14="http://schemas.microsoft.com/office/powerpoint/2010/main" val="3923140060"/>
      </p:ext>
    </p:extLst>
  </p:cSld>
  <p:clrMapOvr>
    <a:masterClrMapping/>
  </p:clrMapOvr>
</p:sld>
</file>

<file path=ppt/theme/theme1.xml><?xml version="1.0" encoding="utf-8"?>
<a:theme xmlns:a="http://schemas.openxmlformats.org/drawingml/2006/main" name="1_Office Theme">
  <a:themeElements>
    <a:clrScheme name="Hanford Branding colors">
      <a:dk1>
        <a:sysClr val="windowText" lastClr="000000"/>
      </a:dk1>
      <a:lt1>
        <a:sysClr val="window" lastClr="FFFFFF"/>
      </a:lt1>
      <a:dk2>
        <a:srgbClr val="0D436B"/>
      </a:dk2>
      <a:lt2>
        <a:srgbClr val="92D400"/>
      </a:lt2>
      <a:accent1>
        <a:srgbClr val="83AFB4"/>
      </a:accent1>
      <a:accent2>
        <a:srgbClr val="007C92"/>
      </a:accent2>
      <a:accent3>
        <a:srgbClr val="C6BC89"/>
      </a:accent3>
      <a:accent4>
        <a:srgbClr val="665546"/>
      </a:accent4>
      <a:accent5>
        <a:srgbClr val="E4D700"/>
      </a:accent5>
      <a:accent6>
        <a:srgbClr val="A1DEE9"/>
      </a:accent6>
      <a:hlink>
        <a:srgbClr val="0563C1"/>
      </a:hlink>
      <a:folHlink>
        <a:srgbClr val="85C0FB"/>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290ccab-f588-42ff-bc4d-3cafbc877a70" xsi:nil="true"/>
    <lcf76f155ced4ddcb4097134ff3c332f xmlns="176cbb42-7785-4438-893b-6044d32dd678">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410DB1EC5D97748862043AEEEDECD6C" ma:contentTypeVersion="12" ma:contentTypeDescription="Create a new document." ma:contentTypeScope="" ma:versionID="4facd0caf3ea2461e15554c2fa35981b">
  <xsd:schema xmlns:xsd="http://www.w3.org/2001/XMLSchema" xmlns:xs="http://www.w3.org/2001/XMLSchema" xmlns:p="http://schemas.microsoft.com/office/2006/metadata/properties" xmlns:ns2="176cbb42-7785-4438-893b-6044d32dd678" xmlns:ns3="f290ccab-f588-42ff-bc4d-3cafbc877a70" targetNamespace="http://schemas.microsoft.com/office/2006/metadata/properties" ma:root="true" ma:fieldsID="f28d584c455b0e42ecb82d30920b6d48" ns2:_="" ns3:_="">
    <xsd:import namespace="176cbb42-7785-4438-893b-6044d32dd678"/>
    <xsd:import namespace="f290ccab-f588-42ff-bc4d-3cafbc877a70"/>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6cbb42-7785-4438-893b-6044d32dd67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0af7bfeb-facf-4b5f-9b14-51f21a97b786"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290ccab-f588-42ff-bc4d-3cafbc877a70"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4b21914-b837-48e8-b12d-a890bf1379f2}" ma:internalName="TaxCatchAll" ma:showField="CatchAllData" ma:web="f290ccab-f588-42ff-bc4d-3cafbc877a70">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A34D99C-A4FA-4B4A-84CA-F308081E6A97}">
  <ds:schemaRefs>
    <ds:schemaRef ds:uri="http://schemas.microsoft.com/office/2006/metadata/properties"/>
    <ds:schemaRef ds:uri="176cbb42-7785-4438-893b-6044d32dd678"/>
    <ds:schemaRef ds:uri="http://schemas.openxmlformats.org/package/2006/metadata/core-properties"/>
    <ds:schemaRef ds:uri="http://purl.org/dc/elements/1.1/"/>
    <ds:schemaRef ds:uri="http://schemas.microsoft.com/office/infopath/2007/PartnerControls"/>
    <ds:schemaRef ds:uri="http://schemas.microsoft.com/office/2006/documentManagement/types"/>
    <ds:schemaRef ds:uri="http://purl.org/dc/terms/"/>
    <ds:schemaRef ds:uri="f290ccab-f588-42ff-bc4d-3cafbc877a70"/>
    <ds:schemaRef ds:uri="http://www.w3.org/XML/1998/namespace"/>
    <ds:schemaRef ds:uri="http://purl.org/dc/dcmitype/"/>
  </ds:schemaRefs>
</ds:datastoreItem>
</file>

<file path=customXml/itemProps2.xml><?xml version="1.0" encoding="utf-8"?>
<ds:datastoreItem xmlns:ds="http://schemas.openxmlformats.org/officeDocument/2006/customXml" ds:itemID="{D4F314E2-3648-4C18-8A63-8D08372DC1F5}">
  <ds:schemaRefs>
    <ds:schemaRef ds:uri="http://schemas.microsoft.com/sharepoint/v3/contenttype/forms"/>
  </ds:schemaRefs>
</ds:datastoreItem>
</file>

<file path=customXml/itemProps3.xml><?xml version="1.0" encoding="utf-8"?>
<ds:datastoreItem xmlns:ds="http://schemas.openxmlformats.org/officeDocument/2006/customXml" ds:itemID="{42499E01-3F4B-4383-9292-7605B279C9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6cbb42-7785-4438-893b-6044d32dd678"/>
    <ds:schemaRef ds:uri="f290ccab-f588-42ff-bc4d-3cafbc877a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5070</TotalTime>
  <Words>2302</Words>
  <Application>Microsoft Office PowerPoint</Application>
  <PresentationFormat>Widescreen</PresentationFormat>
  <Paragraphs>211</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Narrow</vt:lpstr>
      <vt:lpstr>Calibri</vt:lpstr>
      <vt:lpstr>Cambria Math</vt:lpstr>
      <vt:lpstr>Courier New</vt:lpstr>
      <vt:lpstr>1_Office Theme</vt:lpstr>
      <vt:lpstr>Template Guidelines</vt:lpstr>
      <vt:lpstr>100-H North Rebound Study</vt:lpstr>
      <vt:lpstr>Background</vt:lpstr>
      <vt:lpstr>Background</vt:lpstr>
      <vt:lpstr>100-HR-3 GWFTM</vt:lpstr>
      <vt:lpstr>Cr(VI) Continuing Sources</vt:lpstr>
      <vt:lpstr>Results</vt:lpstr>
      <vt:lpstr>WLs and Concentrations</vt:lpstr>
      <vt:lpstr>WLs and Concentrations</vt:lpstr>
      <vt:lpstr>WLs and Concentrations</vt:lpstr>
      <vt:lpstr>WLs and Concentrations</vt:lpstr>
      <vt:lpstr>Residual Plots</vt:lpstr>
      <vt:lpstr>Residual Plots</vt:lpstr>
      <vt:lpstr>Residual Plots</vt:lpstr>
      <vt:lpstr>Plume Migration</vt:lpstr>
      <vt:lpstr>Plume Migration</vt:lpstr>
      <vt:lpstr>Conclusion</vt:lpstr>
    </vt:vector>
  </TitlesOfParts>
  <Company>Hanford(MSP ver 2.0)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Searls, Michelle M</dc:creator>
  <cp:lastModifiedBy>Michelle Pedrazas</cp:lastModifiedBy>
  <cp:revision>121</cp:revision>
  <dcterms:created xsi:type="dcterms:W3CDTF">2019-07-25T17:21:12Z</dcterms:created>
  <dcterms:modified xsi:type="dcterms:W3CDTF">2024-02-12T19:31:52Z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0x0101009410DB1EC5D97748862043AEEEDECD6C</vt:lpwstr>
  </property>
</Properties>
</file>